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86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Session 7. The Analysis </a:t>
            </a:r>
            <a:r>
              <a:rPr lang="en-US" b="1" dirty="0"/>
              <a:t>of BRICS </a:t>
            </a:r>
            <a:r>
              <a:rPr lang="en-US" b="1" dirty="0" smtClean="0"/>
              <a:t>Business </a:t>
            </a:r>
            <a:r>
              <a:rPr lang="en-US" b="1" dirty="0"/>
              <a:t>in </a:t>
            </a:r>
            <a:r>
              <a:rPr lang="en-US" b="1" dirty="0" smtClean="0"/>
              <a:t>Southeast Asia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smtClean="0"/>
              <a:t>FDI from the BRICS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4"/>
          <p:cNvSpPr txBox="1"/>
          <p:nvPr/>
        </p:nvSpPr>
        <p:spPr>
          <a:xfrm>
            <a:off x="143508" y="188640"/>
            <a:ext cx="8856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This collection was collated by </a:t>
            </a:r>
            <a:r>
              <a:rPr lang="en-GB" sz="1200" dirty="0" err="1"/>
              <a:t>Yuriy</a:t>
            </a:r>
            <a:r>
              <a:rPr lang="en-GB" sz="1200" dirty="0"/>
              <a:t> </a:t>
            </a:r>
            <a:r>
              <a:rPr lang="en-GB" sz="1200" dirty="0" err="1"/>
              <a:t>Zaytsev</a:t>
            </a:r>
            <a:r>
              <a:rPr lang="en-GB" sz="1200" dirty="0"/>
              <a:t> as teaching material on the FDI from the BRICS course at the Institute of Development Studies.</a:t>
            </a:r>
          </a:p>
        </p:txBody>
      </p:sp>
    </p:spTree>
    <p:extLst>
      <p:ext uri="{BB962C8B-B14F-4D97-AF65-F5344CB8AC3E}">
        <p14:creationId xmlns:p14="http://schemas.microsoft.com/office/powerpoint/2010/main" val="109857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of the session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factors, which determine international business modes of engagement for development in Southeast Asia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dirty="0"/>
              <a:t>To what extent do the BRICS (as a group) differ in their approach to investment compared with investors from industrial countries in </a:t>
            </a:r>
            <a:r>
              <a:rPr lang="en-US" dirty="0" smtClean="0"/>
              <a:t>Southeast Asia?</a:t>
            </a:r>
            <a:endParaRPr lang="en-US" dirty="0"/>
          </a:p>
          <a:p>
            <a:r>
              <a:rPr lang="en-US" dirty="0"/>
              <a:t>The volumes of FDI among investors, the regions, sectors and markets of engagement and concentration in </a:t>
            </a:r>
            <a:r>
              <a:rPr lang="en-US" dirty="0" smtClean="0"/>
              <a:t>countries of </a:t>
            </a:r>
            <a:r>
              <a:rPr lang="en-US" dirty="0"/>
              <a:t>Southeast Asia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dirty="0"/>
              <a:t>The determinants of BRICS business modes of engagement and market accession, and mechanisms to overcome capital market imperfections in </a:t>
            </a:r>
            <a:r>
              <a:rPr lang="en-US" dirty="0" smtClean="0"/>
              <a:t>countries of </a:t>
            </a:r>
            <a:r>
              <a:rPr lang="en-US" dirty="0"/>
              <a:t>Southeast Asia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dirty="0" smtClean="0"/>
              <a:t>BRICS </a:t>
            </a:r>
            <a:r>
              <a:rPr lang="en-US" dirty="0"/>
              <a:t>business influence on the socioeconomic development of the poorest nations in Southeast Asia</a:t>
            </a:r>
            <a:r>
              <a:rPr lang="en-US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880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857"/>
            <a:ext cx="8229600" cy="53061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Investments flows 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461"/>
            <a:ext cx="4159443" cy="2980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539472"/>
            <a:ext cx="2002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Capital inflows and volatility</a:t>
            </a:r>
            <a:endParaRPr lang="ru-RU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-54986" y="3416302"/>
            <a:ext cx="48430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Source: ADB </a:t>
            </a:r>
            <a:r>
              <a:rPr lang="en-US" sz="1000" i="1" dirty="0"/>
              <a:t>estimates using data from CEIC Data Company (accessed 22 August 2013</a:t>
            </a:r>
            <a:r>
              <a:rPr lang="en-US" sz="1000" i="1" dirty="0" smtClean="0"/>
              <a:t>)</a:t>
            </a:r>
            <a:endParaRPr lang="ru-RU" sz="1000" i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1001137"/>
            <a:ext cx="4047753" cy="560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4047" y="6604714"/>
            <a:ext cx="4139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Source: </a:t>
            </a:r>
            <a:r>
              <a:rPr lang="en-US" sz="1000" dirty="0"/>
              <a:t>Foreign Investment Agency – Ministry of Planning and Investment.</a:t>
            </a:r>
            <a:endParaRPr lang="ru-RU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4983389" y="539472"/>
            <a:ext cx="4089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New investments in </a:t>
            </a:r>
            <a:r>
              <a:rPr lang="en-US" sz="1200" b="1" dirty="0" smtClean="0"/>
              <a:t>Viet Nam, 2011– </a:t>
            </a:r>
            <a:r>
              <a:rPr lang="en-US" sz="1200" b="1" dirty="0"/>
              <a:t>Top 20 source countries</a:t>
            </a:r>
          </a:p>
          <a:p>
            <a:pPr algn="ctr"/>
            <a:r>
              <a:rPr lang="en-US" sz="1200" dirty="0"/>
              <a:t>By investing country and region</a:t>
            </a:r>
            <a:endParaRPr lang="ru-RU" sz="1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3056"/>
            <a:ext cx="5004047" cy="2798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7237" y="3700709"/>
            <a:ext cx="3643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FDI inflows in selected ASEAN </a:t>
            </a:r>
            <a:r>
              <a:rPr lang="en-US" sz="1200" b="1" dirty="0" smtClean="0"/>
              <a:t>economies, USD </a:t>
            </a:r>
            <a:r>
              <a:rPr lang="en-US" sz="1200" b="1" dirty="0"/>
              <a:t>million</a:t>
            </a:r>
            <a:endParaRPr lang="ru-RU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-22032" y="6581001"/>
            <a:ext cx="2693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Source: Bank Indonesia and World Bank.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224561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/>
              <a:t>Effects of FDI on investment in individual developing countries, </a:t>
            </a:r>
            <a:r>
              <a:rPr lang="en-US" sz="2800" b="1" dirty="0" smtClean="0"/>
              <a:t>1970–</a:t>
            </a:r>
            <a:r>
              <a:rPr lang="ru-RU" sz="2800" b="1" dirty="0" smtClean="0"/>
              <a:t>2006</a:t>
            </a:r>
            <a:r>
              <a:rPr lang="en-US" sz="2800" b="1" dirty="0" smtClean="0"/>
              <a:t>6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00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Crowding 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Neutral effect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Republic of Korea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China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Pakistan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Indonesia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Thailand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Malaysia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Philippines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Sri Lanka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4149080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FDI regimes in Asia have remained the least liberal in the developing world</a:t>
            </a:r>
            <a:endParaRPr lang="en-US" u="sng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Several </a:t>
            </a:r>
            <a:r>
              <a:rPr lang="en-US" dirty="0"/>
              <a:t>Asian countries still practice screening of investment applications and </a:t>
            </a:r>
            <a:r>
              <a:rPr lang="en-US" dirty="0" smtClean="0"/>
              <a:t>grant differential </a:t>
            </a:r>
            <a:r>
              <a:rPr lang="en-US" dirty="0"/>
              <a:t>incentives to different </a:t>
            </a:r>
            <a:r>
              <a:rPr lang="en-US" dirty="0" smtClean="0"/>
              <a:t>firms</a:t>
            </a:r>
            <a:r>
              <a:rPr lang="en-US" dirty="0"/>
              <a:t>;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ome </a:t>
            </a:r>
            <a:r>
              <a:rPr lang="en-US" dirty="0"/>
              <a:t>types of investment have </a:t>
            </a:r>
            <a:r>
              <a:rPr lang="en-US" dirty="0" smtClean="0"/>
              <a:t>remained prohibited </a:t>
            </a:r>
            <a:r>
              <a:rPr lang="en-US" dirty="0"/>
              <a:t>for most of the period under </a:t>
            </a:r>
            <a:r>
              <a:rPr lang="en-US" dirty="0" smtClean="0"/>
              <a:t>review;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266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828"/>
            <a:ext cx="8229600" cy="5918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Investment climate (1)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354" y="5157192"/>
            <a:ext cx="3990652" cy="536923"/>
          </a:xfrm>
        </p:spPr>
        <p:txBody>
          <a:bodyPr>
            <a:normAutofit fontScale="25000" lnSpcReduction="20000"/>
          </a:bodyPr>
          <a:lstStyle/>
          <a:p>
            <a:r>
              <a:rPr lang="en-US" sz="6400" dirty="0"/>
              <a:t>Note: Indicators range from –2.5 to 2.5 with higher numbers denoting better governance quality. Regional score is the simple average of the country scores.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864737"/>
            <a:ext cx="4124325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1" y="587738"/>
            <a:ext cx="4268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Governance indicators in developing </a:t>
            </a:r>
            <a:r>
              <a:rPr lang="en-US" sz="1200" b="1" dirty="0" smtClean="0"/>
              <a:t>Asia relative </a:t>
            </a:r>
            <a:r>
              <a:rPr lang="en-US" sz="1200" b="1" dirty="0"/>
              <a:t>to the OECD</a:t>
            </a:r>
            <a:endParaRPr lang="ru-RU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18" y="3855587"/>
            <a:ext cx="4196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Source: ADB estimates using data from </a:t>
            </a:r>
            <a:r>
              <a:rPr lang="en-US" sz="1000" i="1" dirty="0" err="1"/>
              <a:t>Hulme</a:t>
            </a:r>
            <a:r>
              <a:rPr lang="en-US" sz="1000" i="1" dirty="0"/>
              <a:t>, D., A. </a:t>
            </a:r>
            <a:r>
              <a:rPr lang="en-US" sz="1000" i="1" dirty="0" err="1"/>
              <a:t>Savoia</a:t>
            </a:r>
            <a:r>
              <a:rPr lang="en-US" sz="1000" i="1" dirty="0"/>
              <a:t>, and K. Sen. </a:t>
            </a:r>
            <a:r>
              <a:rPr lang="en-US" sz="1000" i="1" dirty="0" smtClean="0"/>
              <a:t>2013. Governance </a:t>
            </a:r>
            <a:r>
              <a:rPr lang="en-US" sz="1000" i="1" dirty="0"/>
              <a:t>as a Global Development Goal? Towards Measures for the Post </a:t>
            </a:r>
            <a:r>
              <a:rPr lang="en-US" sz="1000" i="1" dirty="0" smtClean="0"/>
              <a:t>2015 Development </a:t>
            </a:r>
            <a:r>
              <a:rPr lang="en-US" sz="1000" i="1" dirty="0"/>
              <a:t>Agenda. Effective States and Inclusive Development Working </a:t>
            </a:r>
            <a:r>
              <a:rPr lang="en-US" sz="1000" i="1" dirty="0" smtClean="0"/>
              <a:t>Paper. University </a:t>
            </a:r>
            <a:r>
              <a:rPr lang="en-US" sz="1000" i="1" dirty="0"/>
              <a:t>of Manchester.</a:t>
            </a:r>
            <a:endParaRPr lang="ru-RU" sz="10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82298"/>
            <a:ext cx="4191000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4015" y="2588081"/>
            <a:ext cx="2436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World Governance Indicators, 2011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375842" y="6453336"/>
            <a:ext cx="4768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Source</a:t>
            </a:r>
            <a:r>
              <a:rPr lang="en-US" sz="1000" i="1" dirty="0"/>
              <a:t>: ADB estimates using data from World Bank, World Governance Indicators online database (accessed 6 September 2013).</a:t>
            </a:r>
            <a:endParaRPr lang="ru-RU" sz="1000" i="1" dirty="0"/>
          </a:p>
        </p:txBody>
      </p:sp>
    </p:spTree>
    <p:extLst>
      <p:ext uri="{BB962C8B-B14F-4D97-AF65-F5344CB8AC3E}">
        <p14:creationId xmlns:p14="http://schemas.microsoft.com/office/powerpoint/2010/main" val="1786160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"/>
            <a:ext cx="8229600" cy="69269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Investment Climate (2)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15" y="969695"/>
            <a:ext cx="4426577" cy="3279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8293" y="692696"/>
            <a:ext cx="3141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Development indicators in Asia and the Pacific</a:t>
            </a:r>
            <a:endParaRPr lang="ru-RU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38" y="4249037"/>
            <a:ext cx="1133475" cy="1149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48659" y="4221088"/>
            <a:ext cx="283003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Sources: United Nations </a:t>
            </a:r>
            <a:r>
              <a:rPr lang="en-US" sz="1100" i="1" dirty="0" smtClean="0"/>
              <a:t>Development </a:t>
            </a:r>
            <a:r>
              <a:rPr lang="en-US" sz="1100" i="1" dirty="0" err="1" smtClean="0"/>
              <a:t>Programm</a:t>
            </a:r>
            <a:r>
              <a:rPr lang="en-US" sz="1100" i="1" dirty="0" smtClean="0"/>
              <a:t> </a:t>
            </a:r>
            <a:r>
              <a:rPr lang="en-US" sz="1100" i="1" dirty="0"/>
              <a:t>Human Development </a:t>
            </a:r>
            <a:r>
              <a:rPr lang="en-US" sz="1100" i="1" dirty="0" smtClean="0"/>
              <a:t>Indicators online </a:t>
            </a:r>
            <a:r>
              <a:rPr lang="en-US" sz="1100" i="1" dirty="0"/>
              <a:t>database; World Bank. </a:t>
            </a:r>
            <a:r>
              <a:rPr lang="en-US" sz="1100" i="1" dirty="0" smtClean="0"/>
              <a:t>World Development </a:t>
            </a:r>
            <a:r>
              <a:rPr lang="en-US" sz="1100" i="1" dirty="0"/>
              <a:t>Indicators online </a:t>
            </a:r>
            <a:r>
              <a:rPr lang="en-US" sz="1100" i="1" dirty="0" smtClean="0"/>
              <a:t>database; World </a:t>
            </a:r>
            <a:r>
              <a:rPr lang="en-US" sz="1100" i="1" dirty="0"/>
              <a:t>Economic Forum. </a:t>
            </a:r>
            <a:r>
              <a:rPr lang="en-US" sz="1100" i="1" dirty="0" smtClean="0"/>
              <a:t>Global Competitiveness </a:t>
            </a:r>
            <a:r>
              <a:rPr lang="en-US" sz="1100" i="1" dirty="0"/>
              <a:t>Index data platform (</a:t>
            </a:r>
            <a:r>
              <a:rPr lang="en-US" sz="1100" i="1" dirty="0" smtClean="0"/>
              <a:t>all accessed </a:t>
            </a:r>
            <a:r>
              <a:rPr lang="en-US" sz="1100" i="1" dirty="0"/>
              <a:t>20 September 2013).</a:t>
            </a:r>
            <a:endParaRPr lang="ru-RU" sz="1100" i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88932"/>
            <a:ext cx="3958598" cy="41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7525" y="6581001"/>
            <a:ext cx="304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Source: Asian Development Outlook </a:t>
            </a:r>
            <a:r>
              <a:rPr lang="en-US" sz="1200" i="1" dirty="0" smtClean="0"/>
              <a:t>database</a:t>
            </a:r>
            <a:endParaRPr lang="ru-RU" sz="1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2211933"/>
            <a:ext cx="1624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Inflation, South Asia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3315560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main stakeholders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Current and emerging </a:t>
            </a:r>
            <a:r>
              <a:rPr lang="en-US" b="1" dirty="0" smtClean="0"/>
              <a:t>opportunities</a:t>
            </a:r>
          </a:p>
          <a:p>
            <a:r>
              <a:rPr lang="en-US" b="1" dirty="0" smtClean="0"/>
              <a:t>New Zealand</a:t>
            </a:r>
          </a:p>
          <a:p>
            <a:r>
              <a:rPr lang="en-US" dirty="0"/>
              <a:t>AANZFTA provides for the progressive reduction or, for most products, elimination of tariffs facing Australian goods exports to ASEAN countries over a transition period, and the elimination of all Australian tariffs on imports from AANZFTA parties.</a:t>
            </a:r>
          </a:p>
          <a:p>
            <a:r>
              <a:rPr lang="en-US" dirty="0"/>
              <a:t>AANZFTA affects all goods and services imports, exports and investments between Australia, New Zealand and the ten ASEAN countries. It is recommended that Victorian companies </a:t>
            </a:r>
            <a:r>
              <a:rPr lang="en-US" dirty="0" err="1"/>
              <a:t>familiarise</a:t>
            </a:r>
            <a:r>
              <a:rPr lang="en-US"/>
              <a:t> themselves with how their products and services are impacted by the FTA and what benefits and responsibilities are required from them when doing business in the region.</a:t>
            </a:r>
          </a:p>
          <a:p>
            <a:endParaRPr lang="en-US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68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Prospects for BRICS business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Specific sector opportunities:</a:t>
            </a:r>
          </a:p>
          <a:p>
            <a:r>
              <a:rPr lang="en-US" b="1" dirty="0"/>
              <a:t>Financial Services</a:t>
            </a:r>
            <a:r>
              <a:rPr lang="en-US" b="1" dirty="0" smtClean="0"/>
              <a:t>:</a:t>
            </a:r>
          </a:p>
          <a:p>
            <a:pPr lvl="1"/>
            <a:r>
              <a:rPr lang="en-US" dirty="0"/>
              <a:t>fu</a:t>
            </a:r>
            <a:r>
              <a:rPr lang="en-US" dirty="0" smtClean="0"/>
              <a:t>nds </a:t>
            </a:r>
            <a:r>
              <a:rPr lang="en-US" dirty="0"/>
              <a:t>management, Islamic finance and banking </a:t>
            </a:r>
            <a:r>
              <a:rPr lang="en-US" dirty="0" smtClean="0"/>
              <a:t>services</a:t>
            </a:r>
            <a:r>
              <a:rPr lang="en-US" dirty="0"/>
              <a:t>:</a:t>
            </a:r>
            <a:endParaRPr lang="en-US" dirty="0" smtClean="0"/>
          </a:p>
          <a:p>
            <a:pPr lvl="2"/>
            <a:r>
              <a:rPr lang="en-US" dirty="0" smtClean="0"/>
              <a:t>Key </a:t>
            </a:r>
            <a:r>
              <a:rPr lang="en-US" dirty="0"/>
              <a:t>markets: Malaysia, Singapore, and Indonesia.</a:t>
            </a:r>
          </a:p>
          <a:p>
            <a:r>
              <a:rPr lang="en-US" b="1" dirty="0" smtClean="0"/>
              <a:t>Automotive industry: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components</a:t>
            </a:r>
            <a:r>
              <a:rPr lang="en-US" dirty="0"/>
              <a:t>, research and development (technical collaborations), and engineering and design </a:t>
            </a:r>
            <a:r>
              <a:rPr lang="en-US" dirty="0" smtClean="0"/>
              <a:t>services.</a:t>
            </a:r>
            <a:endParaRPr lang="en-US" dirty="0"/>
          </a:p>
          <a:p>
            <a:pPr lvl="2"/>
            <a:r>
              <a:rPr lang="en-US" dirty="0" smtClean="0"/>
              <a:t>Key </a:t>
            </a:r>
            <a:r>
              <a:rPr lang="en-US" dirty="0"/>
              <a:t>markets: Malaysia, Indonesia, Thailand, Singapore.</a:t>
            </a:r>
          </a:p>
          <a:p>
            <a:r>
              <a:rPr lang="en-US" b="1" dirty="0"/>
              <a:t>Food and Beverage: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dairy </a:t>
            </a:r>
            <a:r>
              <a:rPr lang="en-US" dirty="0" err="1"/>
              <a:t>nutriceuticals</a:t>
            </a:r>
            <a:r>
              <a:rPr lang="en-US" dirty="0"/>
              <a:t>, meat and meat processing (including halal), and tradable </a:t>
            </a:r>
            <a:r>
              <a:rPr lang="en-US" dirty="0" smtClean="0"/>
              <a:t>services:</a:t>
            </a:r>
          </a:p>
          <a:p>
            <a:pPr lvl="2"/>
            <a:r>
              <a:rPr lang="en-US" dirty="0" smtClean="0"/>
              <a:t>Key </a:t>
            </a:r>
            <a:r>
              <a:rPr lang="en-US" dirty="0"/>
              <a:t>markets: Indonesia, Malaysia, Philippines, Vietnam.</a:t>
            </a:r>
          </a:p>
          <a:p>
            <a:r>
              <a:rPr lang="en-US" b="1" dirty="0"/>
              <a:t>International Education: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vocational </a:t>
            </a:r>
            <a:r>
              <a:rPr lang="en-US" dirty="0"/>
              <a:t>education and training, ELICOS, and higher </a:t>
            </a:r>
            <a:r>
              <a:rPr lang="en-US" dirty="0" smtClean="0"/>
              <a:t>education:</a:t>
            </a:r>
          </a:p>
          <a:p>
            <a:pPr lvl="2"/>
            <a:r>
              <a:rPr lang="en-US" dirty="0" smtClean="0"/>
              <a:t>Key </a:t>
            </a:r>
            <a:r>
              <a:rPr lang="en-US" dirty="0"/>
              <a:t>markets: Vietnam, Malaysia, Indonesia, Thailand.</a:t>
            </a:r>
          </a:p>
          <a:p>
            <a:r>
              <a:rPr lang="en-US" b="1" dirty="0"/>
              <a:t>Information and Communications Technology: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e-Learning</a:t>
            </a:r>
            <a:r>
              <a:rPr lang="en-US" dirty="0"/>
              <a:t>, wireless and broadband technology, mobile software and applications, and </a:t>
            </a:r>
            <a:r>
              <a:rPr lang="en-US" dirty="0" smtClean="0"/>
              <a:t>telecommunications</a:t>
            </a:r>
          </a:p>
          <a:p>
            <a:pPr lvl="2"/>
            <a:r>
              <a:rPr lang="en-US" dirty="0" smtClean="0"/>
              <a:t>Key </a:t>
            </a:r>
            <a:r>
              <a:rPr lang="en-US" dirty="0"/>
              <a:t>markets: Malaysia and </a:t>
            </a:r>
            <a:r>
              <a:rPr lang="en-US" dirty="0" smtClean="0"/>
              <a:t>Singapore.</a:t>
            </a:r>
            <a:endParaRPr lang="en-US" dirty="0"/>
          </a:p>
          <a:p>
            <a:r>
              <a:rPr lang="en-US" b="1" dirty="0"/>
              <a:t>Infrastructure and Services: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infrastructure</a:t>
            </a:r>
            <a:r>
              <a:rPr lang="en-US" dirty="0"/>
              <a:t>, building and construction, </a:t>
            </a:r>
            <a:r>
              <a:rPr lang="en-US" dirty="0" err="1"/>
              <a:t>urbanisation</a:t>
            </a:r>
            <a:r>
              <a:rPr lang="en-US" dirty="0"/>
              <a:t>, corporate capacity building (business services), transport and logistics services, water technology, and oil and gas industry (technology supply and </a:t>
            </a:r>
            <a:r>
              <a:rPr lang="en-US" dirty="0" smtClean="0"/>
              <a:t>services):</a:t>
            </a:r>
          </a:p>
          <a:p>
            <a:pPr lvl="2"/>
            <a:r>
              <a:rPr lang="en-US" dirty="0" smtClean="0"/>
              <a:t>Key </a:t>
            </a:r>
            <a:r>
              <a:rPr lang="en-US" dirty="0"/>
              <a:t>markets: Malaysia, Singapore, Indonesia and </a:t>
            </a:r>
            <a:r>
              <a:rPr lang="en-US" dirty="0" smtClean="0"/>
              <a:t>Vietnam.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048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Infrastructure investment will continue to play a major role and have a major impact on ongoing economic growth across </a:t>
            </a:r>
            <a:r>
              <a:rPr lang="en-US" dirty="0" smtClean="0"/>
              <a:t>ASEAN:</a:t>
            </a:r>
          </a:p>
          <a:p>
            <a:pPr lvl="1"/>
            <a:r>
              <a:rPr lang="en-US" dirty="0" smtClean="0"/>
              <a:t>During 2006–2015 the ASEAN </a:t>
            </a:r>
            <a:r>
              <a:rPr lang="en-US" dirty="0"/>
              <a:t>countries would require infrastructure investments amounting to </a:t>
            </a:r>
            <a:r>
              <a:rPr lang="en-US" dirty="0" smtClean="0"/>
              <a:t>USD500 </a:t>
            </a:r>
            <a:r>
              <a:rPr lang="en-US" dirty="0"/>
              <a:t>billion with an average investment of </a:t>
            </a:r>
            <a:r>
              <a:rPr lang="en-US" dirty="0" smtClean="0"/>
              <a:t>USD50 </a:t>
            </a:r>
            <a:r>
              <a:rPr lang="en-US" dirty="0"/>
              <a:t>billion+ per year</a:t>
            </a:r>
            <a:r>
              <a:rPr lang="en-US" dirty="0" smtClean="0"/>
              <a:t>. (Asian </a:t>
            </a:r>
            <a:r>
              <a:rPr lang="en-US" dirty="0"/>
              <a:t>Development Bank </a:t>
            </a:r>
            <a:r>
              <a:rPr lang="en-US" dirty="0" smtClean="0"/>
              <a:t>Institute).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300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658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Session 7. The Analysis of BRICS Business in Southeast Asia</vt:lpstr>
      <vt:lpstr>Questions of the session</vt:lpstr>
      <vt:lpstr>Investments flows </vt:lpstr>
      <vt:lpstr>Effects of FDI on investment in individual developing countries, 1970–20066</vt:lpstr>
      <vt:lpstr>Investment climate (1)</vt:lpstr>
      <vt:lpstr>Investment Climate (2)</vt:lpstr>
      <vt:lpstr>The main stakeholders </vt:lpstr>
      <vt:lpstr>Prospects for BRICS business</vt:lpstr>
      <vt:lpstr>Problems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7. The Analysis of BRICS Business in Southeast Asia</dc:title>
  <dc:creator>Юрий</dc:creator>
  <cp:lastModifiedBy>Beth Mudford</cp:lastModifiedBy>
  <cp:revision>31</cp:revision>
  <dcterms:created xsi:type="dcterms:W3CDTF">2013-11-17T19:16:51Z</dcterms:created>
  <dcterms:modified xsi:type="dcterms:W3CDTF">2014-12-02T15:40:10Z</dcterms:modified>
</cp:coreProperties>
</file>