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notesSlides/notesSlide1.xml" ContentType="application/vnd.openxmlformats-officedocument.presentationml.notesSlide+xml"/>
  <Override PartName="/ppt/comments/comment2.xml" ContentType="application/vnd.openxmlformats-officedocument.presentationml.comments+xml"/>
  <Override PartName="/ppt/comments/comment3.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16"/>
  </p:notesMasterIdLst>
  <p:sldIdLst>
    <p:sldId id="256" r:id="rId2"/>
    <p:sldId id="257" r:id="rId3"/>
    <p:sldId id="264" r:id="rId4"/>
    <p:sldId id="258" r:id="rId5"/>
    <p:sldId id="260" r:id="rId6"/>
    <p:sldId id="262" r:id="rId7"/>
    <p:sldId id="263" r:id="rId8"/>
    <p:sldId id="272" r:id="rId9"/>
    <p:sldId id="269" r:id="rId10"/>
    <p:sldId id="273" r:id="rId11"/>
    <p:sldId id="271" r:id="rId12"/>
    <p:sldId id="266" r:id="rId13"/>
    <p:sldId id="265" r:id="rId14"/>
    <p:sldId id="267"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izbeth Navas-Aleman" initial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013" y="6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3-11-29T11:31:17.459" idx="1">
    <p:pos x="1600" y="3244"/>
    <p:text>Why are you saying a priori that they are improving?</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3-11-29T11:32:12.406" idx="2">
    <p:pos x="3369" y="107"/>
    <p:text>Investment climate is introduced a bit abruptly, it needs a bit of contextualisation</p:text>
  </p:cm>
</p:cmLst>
</file>

<file path=ppt/comments/comment3.xml><?xml version="1.0" encoding="utf-8"?>
<p:cmLst xmlns:a="http://schemas.openxmlformats.org/drawingml/2006/main" xmlns:r="http://schemas.openxmlformats.org/officeDocument/2006/relationships" xmlns:p="http://schemas.openxmlformats.org/presentationml/2006/main">
  <p:cm authorId="0" dt="2013-11-29T11:33:03.709" idx="3">
    <p:pos x="462" y="284"/>
    <p:text>how is this diffferent from investment climate, where is this framework explained?</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15F4230-F5E4-482F-BCBC-1DD2286E4A7B}" type="datetimeFigureOut">
              <a:rPr lang="ru-RU" smtClean="0"/>
              <a:pPr/>
              <a:t>02.12.2014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3C28254-EB08-4E7F-97E5-E5036F14D36B}" type="slidenum">
              <a:rPr lang="ru-RU" smtClean="0"/>
              <a:pPr/>
              <a:t>‹#›</a:t>
            </a:fld>
            <a:endParaRPr lang="ru-RU"/>
          </a:p>
        </p:txBody>
      </p:sp>
    </p:spTree>
    <p:extLst>
      <p:ext uri="{BB962C8B-B14F-4D97-AF65-F5344CB8AC3E}">
        <p14:creationId xmlns:p14="http://schemas.microsoft.com/office/powerpoint/2010/main" val="27356614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A3C28254-EB08-4E7F-97E5-E5036F14D36B}" type="slidenum">
              <a:rPr lang="ru-RU" smtClean="0"/>
              <a:pPr/>
              <a:t>5</a:t>
            </a:fld>
            <a:endParaRPr lang="ru-RU"/>
          </a:p>
        </p:txBody>
      </p:sp>
    </p:spTree>
    <p:extLst>
      <p:ext uri="{BB962C8B-B14F-4D97-AF65-F5344CB8AC3E}">
        <p14:creationId xmlns:p14="http://schemas.microsoft.com/office/powerpoint/2010/main" val="9005999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pPr/>
              <a:t>02.12.2014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comments" Target="../comments/comment2.xml"/></Relationships>
</file>

<file path=ppt/slides/_rels/slide8.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en-US" b="1" dirty="0" smtClean="0"/>
              <a:t>Session 3. Theoretical </a:t>
            </a:r>
            <a:r>
              <a:rPr lang="en-US" b="1" dirty="0"/>
              <a:t>and practical </a:t>
            </a:r>
            <a:r>
              <a:rPr lang="en-US" b="1" dirty="0" smtClean="0"/>
              <a:t>approaches </a:t>
            </a:r>
            <a:r>
              <a:rPr lang="en-US" b="1" dirty="0"/>
              <a:t>to </a:t>
            </a:r>
            <a:r>
              <a:rPr lang="en-US" b="1" dirty="0" smtClean="0"/>
              <a:t>defining </a:t>
            </a:r>
            <a:r>
              <a:rPr lang="en-US" b="1" dirty="0"/>
              <a:t>the effects of BRICS business on the factors of investment climate in developing countries</a:t>
            </a:r>
            <a:endParaRPr lang="ru-RU" b="1" dirty="0"/>
          </a:p>
        </p:txBody>
      </p:sp>
      <p:sp>
        <p:nvSpPr>
          <p:cNvPr id="3" name="Подзаголовок 2"/>
          <p:cNvSpPr>
            <a:spLocks noGrp="1"/>
          </p:cNvSpPr>
          <p:nvPr>
            <p:ph type="subTitle" idx="1"/>
          </p:nvPr>
        </p:nvSpPr>
        <p:spPr>
          <a:xfrm>
            <a:off x="1475656" y="4941168"/>
            <a:ext cx="6400800" cy="1752600"/>
          </a:xfrm>
        </p:spPr>
        <p:txBody>
          <a:bodyPr/>
          <a:lstStyle/>
          <a:p>
            <a:r>
              <a:rPr lang="en-US" b="1" dirty="0" smtClean="0"/>
              <a:t>FDI from the BRICS</a:t>
            </a:r>
            <a:endParaRPr lang="ru-RU" dirty="0"/>
          </a:p>
        </p:txBody>
      </p:sp>
      <p:sp>
        <p:nvSpPr>
          <p:cNvPr id="4" name="TextBox 4"/>
          <p:cNvSpPr txBox="1"/>
          <p:nvPr/>
        </p:nvSpPr>
        <p:spPr>
          <a:xfrm>
            <a:off x="143508" y="260648"/>
            <a:ext cx="8856984" cy="276999"/>
          </a:xfrm>
          <a:prstGeom prst="rect">
            <a:avLst/>
          </a:prstGeom>
          <a:noFill/>
        </p:spPr>
        <p:txBody>
          <a:bodyPr wrap="square" rtlCol="0">
            <a:spAutoFit/>
          </a:bodyPr>
          <a:ls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dirty="0"/>
              <a:t>This collection was collated by </a:t>
            </a:r>
            <a:r>
              <a:rPr lang="en-GB" sz="1200" dirty="0" err="1"/>
              <a:t>Yuriy</a:t>
            </a:r>
            <a:r>
              <a:rPr lang="en-GB" sz="1200" dirty="0"/>
              <a:t> </a:t>
            </a:r>
            <a:r>
              <a:rPr lang="en-GB" sz="1200" dirty="0" err="1"/>
              <a:t>Zaytsev</a:t>
            </a:r>
            <a:r>
              <a:rPr lang="en-GB" sz="1200" dirty="0"/>
              <a:t> as teaching material on the FDI from the BRICS course at the Institute of Development Studies.</a:t>
            </a:r>
          </a:p>
        </p:txBody>
      </p:sp>
    </p:spTree>
    <p:extLst>
      <p:ext uri="{BB962C8B-B14F-4D97-AF65-F5344CB8AC3E}">
        <p14:creationId xmlns:p14="http://schemas.microsoft.com/office/powerpoint/2010/main" val="18239926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8"/>
          <p:cNvPicPr>
            <a:picLocks noChangeAspect="1"/>
          </p:cNvPicPr>
          <p:nvPr/>
        </p:nvPicPr>
        <p:blipFill>
          <a:blip r:embed="rId2" cstate="print"/>
          <a:srcRect/>
          <a:stretch>
            <a:fillRect/>
          </a:stretch>
        </p:blipFill>
        <p:spPr bwMode="auto">
          <a:xfrm>
            <a:off x="0" y="307975"/>
            <a:ext cx="9144000" cy="2511425"/>
          </a:xfrm>
          <a:prstGeom prst="rect">
            <a:avLst/>
          </a:prstGeom>
          <a:noFill/>
          <a:ln w="9525">
            <a:noFill/>
            <a:miter lim="800000"/>
            <a:headEnd/>
            <a:tailEnd/>
          </a:ln>
        </p:spPr>
      </p:pic>
      <p:sp>
        <p:nvSpPr>
          <p:cNvPr id="3" name="Rectangle 7"/>
          <p:cNvSpPr/>
          <p:nvPr/>
        </p:nvSpPr>
        <p:spPr>
          <a:xfrm>
            <a:off x="2768600" y="107950"/>
            <a:ext cx="4229106" cy="523220"/>
          </a:xfrm>
          <a:prstGeom prst="rect">
            <a:avLst/>
          </a:prstGeom>
          <a:solidFill>
            <a:schemeClr val="bg1"/>
          </a:solidFill>
        </p:spPr>
        <p:txBody>
          <a:bodyPr wrap="none">
            <a:spAutoFit/>
          </a:bodyPr>
          <a:lstStyle/>
          <a:p>
            <a:pPr>
              <a:defRPr/>
            </a:pPr>
            <a:r>
              <a:rPr lang="en-GB" sz="2800" b="1" dirty="0">
                <a:latin typeface="+mj-lt"/>
                <a:ea typeface="+mj-ea"/>
                <a:cs typeface="+mj-cs"/>
              </a:rPr>
              <a:t>Business </a:t>
            </a:r>
            <a:r>
              <a:rPr lang="en-GB" sz="2800" b="1" dirty="0" smtClean="0">
                <a:latin typeface="+mj-lt"/>
                <a:ea typeface="+mj-ea"/>
                <a:cs typeface="+mj-cs"/>
              </a:rPr>
              <a:t>Environment</a:t>
            </a:r>
            <a:r>
              <a:rPr lang="ru-RU" sz="2800" b="1" dirty="0" smtClean="0">
                <a:latin typeface="+mj-lt"/>
                <a:ea typeface="+mj-ea"/>
                <a:cs typeface="+mj-cs"/>
              </a:rPr>
              <a:t> </a:t>
            </a:r>
            <a:r>
              <a:rPr lang="en-GB" sz="2800" b="1" dirty="0" smtClean="0">
                <a:latin typeface="+mj-lt"/>
                <a:ea typeface="+mj-ea"/>
                <a:cs typeface="+mj-cs"/>
              </a:rPr>
              <a:t>DNA</a:t>
            </a:r>
            <a:endParaRPr lang="en-GB" sz="2800" b="1" dirty="0">
              <a:latin typeface="+mj-lt"/>
              <a:ea typeface="+mj-ea"/>
              <a:cs typeface="+mj-cs"/>
            </a:endParaRPr>
          </a:p>
        </p:txBody>
      </p:sp>
      <p:pic>
        <p:nvPicPr>
          <p:cNvPr id="4" name="Picture 9"/>
          <p:cNvPicPr>
            <a:picLocks noChangeAspect="1"/>
          </p:cNvPicPr>
          <p:nvPr/>
        </p:nvPicPr>
        <p:blipFill>
          <a:blip r:embed="rId3" cstate="print"/>
          <a:srcRect/>
          <a:stretch>
            <a:fillRect/>
          </a:stretch>
        </p:blipFill>
        <p:spPr bwMode="auto">
          <a:xfrm>
            <a:off x="2768600" y="2819400"/>
            <a:ext cx="6375400" cy="4076700"/>
          </a:xfrm>
          <a:prstGeom prst="rect">
            <a:avLst/>
          </a:prstGeom>
          <a:noFill/>
          <a:ln w="9525">
            <a:noFill/>
            <a:miter lim="800000"/>
            <a:headEnd/>
            <a:tailEnd/>
          </a:ln>
        </p:spPr>
      </p:pic>
      <p:sp>
        <p:nvSpPr>
          <p:cNvPr id="5" name="TextBox 4"/>
          <p:cNvSpPr txBox="1"/>
          <p:nvPr/>
        </p:nvSpPr>
        <p:spPr>
          <a:xfrm>
            <a:off x="0" y="3140968"/>
            <a:ext cx="2768600" cy="3717032"/>
          </a:xfrm>
          <a:prstGeom prst="rect">
            <a:avLst/>
          </a:prstGeom>
          <a:noFill/>
        </p:spPr>
        <p:txBody>
          <a:bodyPr>
            <a:normAutofit/>
          </a:bodyPr>
          <a:lstStyle/>
          <a:p>
            <a:pPr algn="ctr">
              <a:defRPr/>
            </a:pPr>
            <a:r>
              <a:rPr lang="en-GB" sz="2000" dirty="0" smtClean="0">
                <a:solidFill>
                  <a:schemeClr val="tx1">
                    <a:lumMod val="75000"/>
                    <a:lumOff val="25000"/>
                  </a:schemeClr>
                </a:solidFill>
                <a:effectLst>
                  <a:outerShdw blurRad="50800" dist="38100" dir="2700000">
                    <a:srgbClr val="000000">
                      <a:alpha val="43000"/>
                    </a:srgbClr>
                  </a:outerShdw>
                </a:effectLst>
                <a:latin typeface="Century Gothic"/>
                <a:ea typeface="ＭＳ Ｐゴシック" charset="-128"/>
                <a:cs typeface="Century Gothic"/>
              </a:rPr>
              <a:t>This </a:t>
            </a:r>
            <a:r>
              <a:rPr lang="en-GB" sz="2000" dirty="0">
                <a:solidFill>
                  <a:schemeClr val="tx1">
                    <a:lumMod val="75000"/>
                    <a:lumOff val="25000"/>
                  </a:schemeClr>
                </a:solidFill>
                <a:effectLst>
                  <a:outerShdw blurRad="50800" dist="38100" dir="2700000">
                    <a:srgbClr val="000000">
                      <a:alpha val="43000"/>
                    </a:srgbClr>
                  </a:outerShdw>
                </a:effectLst>
                <a:latin typeface="Century Gothic"/>
                <a:ea typeface="ＭＳ Ｐゴシック" charset="-128"/>
                <a:cs typeface="Century Gothic"/>
              </a:rPr>
              <a:t>characterizes a typical knowledge economy driven by global talent supply;</a:t>
            </a:r>
          </a:p>
          <a:p>
            <a:pPr algn="ctr">
              <a:defRPr/>
            </a:pPr>
            <a:endParaRPr lang="en-GB" sz="2000" dirty="0">
              <a:solidFill>
                <a:schemeClr val="tx1">
                  <a:lumMod val="75000"/>
                  <a:lumOff val="25000"/>
                </a:schemeClr>
              </a:solidFill>
              <a:effectLst>
                <a:outerShdw blurRad="50800" dist="38100" dir="2700000">
                  <a:srgbClr val="000000">
                    <a:alpha val="43000"/>
                  </a:srgbClr>
                </a:outerShdw>
              </a:effectLst>
              <a:latin typeface="Century Gothic"/>
              <a:ea typeface="ＭＳ Ｐゴシック" charset="-128"/>
              <a:cs typeface="Century Gothic"/>
            </a:endParaRPr>
          </a:p>
          <a:p>
            <a:pPr algn="ctr">
              <a:defRPr/>
            </a:pPr>
            <a:r>
              <a:rPr lang="en-GB" sz="2000" dirty="0">
                <a:solidFill>
                  <a:schemeClr val="tx1">
                    <a:lumMod val="75000"/>
                    <a:lumOff val="25000"/>
                  </a:schemeClr>
                </a:solidFill>
                <a:effectLst>
                  <a:outerShdw blurRad="50800" dist="38100" dir="2700000">
                    <a:srgbClr val="000000">
                      <a:alpha val="43000"/>
                    </a:srgbClr>
                  </a:outerShdw>
                </a:effectLst>
                <a:latin typeface="Century Gothic"/>
                <a:ea typeface="ＭＳ Ｐゴシック" charset="-128"/>
                <a:cs typeface="Century Gothic"/>
              </a:rPr>
              <a:t>Notice that a lot of opportunity opens up as more countries have become competitive</a:t>
            </a:r>
          </a:p>
        </p:txBody>
      </p:sp>
    </p:spTree>
    <p:extLst>
      <p:ext uri="{BB962C8B-B14F-4D97-AF65-F5344CB8AC3E}">
        <p14:creationId xmlns:p14="http://schemas.microsoft.com/office/powerpoint/2010/main" val="20373852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Number Placeholder 2"/>
          <p:cNvSpPr>
            <a:spLocks noGrp="1"/>
          </p:cNvSpPr>
          <p:nvPr>
            <p:ph type="sldNum" sz="quarter" idx="11"/>
          </p:nvPr>
        </p:nvSpPr>
        <p:spPr bwMode="auto">
          <a:noFill/>
          <a:ln>
            <a:miter lim="800000"/>
            <a:headEnd/>
            <a:tailEnd/>
          </a:ln>
        </p:spPr>
        <p:txBody>
          <a:bodyPr/>
          <a:lstStyle/>
          <a:p>
            <a:fld id="{4AB01976-5390-4DFE-AF4F-EF5D14E588F3}" type="slidenum">
              <a:rPr lang="en-US">
                <a:ea typeface="ＭＳ Ｐゴシック"/>
              </a:rPr>
              <a:pPr/>
              <a:t>11</a:t>
            </a:fld>
            <a:endParaRPr lang="en-US">
              <a:ea typeface="ＭＳ Ｐゴシック"/>
            </a:endParaRPr>
          </a:p>
        </p:txBody>
      </p:sp>
      <p:sp>
        <p:nvSpPr>
          <p:cNvPr id="4" name="TextBox 3"/>
          <p:cNvSpPr txBox="1"/>
          <p:nvPr/>
        </p:nvSpPr>
        <p:spPr>
          <a:xfrm>
            <a:off x="-108520" y="55418"/>
            <a:ext cx="9144000" cy="6340197"/>
          </a:xfrm>
          <a:prstGeom prst="rect">
            <a:avLst/>
          </a:prstGeom>
          <a:noFill/>
        </p:spPr>
        <p:txBody>
          <a:bodyPr>
            <a:spAutoFit/>
          </a:bodyPr>
          <a:lstStyle/>
          <a:p>
            <a:pPr algn="ctr">
              <a:defRPr/>
            </a:pPr>
            <a:r>
              <a:rPr lang="en-GB" sz="3200" b="1" dirty="0"/>
              <a:t>Three shifts: Manufacturing to Capabilities to Knowledge</a:t>
            </a:r>
          </a:p>
          <a:p>
            <a:pPr>
              <a:defRPr/>
            </a:pPr>
            <a:r>
              <a:rPr lang="en-GB" sz="3200" dirty="0"/>
              <a:t>Two conclusions:</a:t>
            </a:r>
          </a:p>
          <a:p>
            <a:pPr marL="457200" indent="-457200" algn="ctr">
              <a:buFont typeface="+mj-lt"/>
              <a:buAutoNum type="arabicPeriod"/>
              <a:defRPr/>
            </a:pPr>
            <a:endParaRPr lang="en-GB" sz="3200" dirty="0"/>
          </a:p>
          <a:p>
            <a:pPr marL="457200" indent="-457200" algn="ctr">
              <a:buFont typeface="+mj-lt"/>
              <a:buAutoNum type="arabicPeriod"/>
              <a:defRPr/>
            </a:pPr>
            <a:r>
              <a:rPr lang="en-GB" sz="3200" dirty="0"/>
              <a:t>Locations can evolve their Business Environment to develop their aspired future economy</a:t>
            </a:r>
          </a:p>
          <a:p>
            <a:pPr marL="457200" indent="-457200" algn="ctr">
              <a:buFont typeface="+mj-lt"/>
              <a:buAutoNum type="arabicPeriod"/>
              <a:defRPr/>
            </a:pPr>
            <a:endParaRPr lang="en-GB" sz="3200" dirty="0"/>
          </a:p>
          <a:p>
            <a:pPr marL="457200" indent="-457200" algn="ctr">
              <a:buFont typeface="+mj-lt"/>
              <a:buAutoNum type="arabicPeriod"/>
              <a:defRPr/>
            </a:pPr>
            <a:r>
              <a:rPr lang="en-GB" sz="3200" dirty="0"/>
              <a:t>Global competition among business locations will further increase because more economies are creating suitable business environments for knowledge economies and improve global economic </a:t>
            </a:r>
            <a:r>
              <a:rPr lang="en-GB" sz="3200" dirty="0" smtClean="0"/>
              <a:t>integration</a:t>
            </a:r>
            <a:endParaRPr lang="en-GB" sz="2800" dirty="0">
              <a:effectLst>
                <a:outerShdw blurRad="50800" dist="38100" dir="2700000">
                  <a:srgbClr val="000000">
                    <a:alpha val="43000"/>
                  </a:srgbClr>
                </a:outerShdw>
              </a:effectLst>
              <a:latin typeface="Century Gothic"/>
              <a:ea typeface="ＭＳ Ｐゴシック" charset="-128"/>
              <a:cs typeface="Century Gothic"/>
            </a:endParaRPr>
          </a:p>
          <a:p>
            <a:pPr marL="457200" indent="-457200" algn="ctr">
              <a:defRPr/>
            </a:pPr>
            <a:endParaRPr lang="en-GB" sz="2200" dirty="0">
              <a:effectLst>
                <a:outerShdw blurRad="50800" dist="38100" dir="2700000">
                  <a:srgbClr val="000000">
                    <a:alpha val="43000"/>
                  </a:srgbClr>
                </a:outerShdw>
              </a:effectLst>
              <a:latin typeface="Century Gothic"/>
              <a:ea typeface="ＭＳ Ｐゴシック" charset="-128"/>
              <a:cs typeface="Century Gothic"/>
            </a:endParaRPr>
          </a:p>
        </p:txBody>
      </p:sp>
    </p:spTree>
    <p:extLst>
      <p:ext uri="{BB962C8B-B14F-4D97-AF65-F5344CB8AC3E}">
        <p14:creationId xmlns:p14="http://schemas.microsoft.com/office/powerpoint/2010/main" val="5998423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800" b="1" dirty="0"/>
              <a:t>The measurement of investment climate in developing countries </a:t>
            </a:r>
            <a:endParaRPr lang="ru-RU" sz="2800" b="1" dirty="0"/>
          </a:p>
        </p:txBody>
      </p:sp>
      <p:sp>
        <p:nvSpPr>
          <p:cNvPr id="3" name="Объект 2"/>
          <p:cNvSpPr>
            <a:spLocks noGrp="1"/>
          </p:cNvSpPr>
          <p:nvPr>
            <p:ph idx="1"/>
          </p:nvPr>
        </p:nvSpPr>
        <p:spPr/>
        <p:txBody>
          <a:bodyPr/>
          <a:lstStyle/>
          <a:p>
            <a:r>
              <a:rPr lang="en-US" dirty="0"/>
              <a:t>R</a:t>
            </a:r>
            <a:r>
              <a:rPr lang="en-US" dirty="0" smtClean="0"/>
              <a:t>eliability </a:t>
            </a:r>
            <a:r>
              <a:rPr lang="en-US" dirty="0"/>
              <a:t>of the power supply or the time it takes to register a business are relatively easy to identify and to </a:t>
            </a:r>
            <a:r>
              <a:rPr lang="en-US" dirty="0" smtClean="0"/>
              <a:t>measure;</a:t>
            </a:r>
          </a:p>
          <a:p>
            <a:r>
              <a:rPr lang="en-US" dirty="0"/>
              <a:t>C</a:t>
            </a:r>
            <a:r>
              <a:rPr lang="en-US" dirty="0" smtClean="0"/>
              <a:t>orruption</a:t>
            </a:r>
            <a:r>
              <a:rPr lang="en-US" dirty="0"/>
              <a:t>, competitive pressures, policy issues, are harder to quantify.</a:t>
            </a:r>
            <a:endParaRPr lang="ru-RU" dirty="0"/>
          </a:p>
        </p:txBody>
      </p:sp>
    </p:spTree>
    <p:extLst>
      <p:ext uri="{BB962C8B-B14F-4D97-AF65-F5344CB8AC3E}">
        <p14:creationId xmlns:p14="http://schemas.microsoft.com/office/powerpoint/2010/main" val="20694581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800" b="1" dirty="0"/>
              <a:t>What are the effects of Investment climate?</a:t>
            </a:r>
            <a:endParaRPr lang="ru-RU" sz="2800" b="1" dirty="0"/>
          </a:p>
        </p:txBody>
      </p:sp>
      <p:sp>
        <p:nvSpPr>
          <p:cNvPr id="3" name="Объект 2"/>
          <p:cNvSpPr>
            <a:spLocks noGrp="1"/>
          </p:cNvSpPr>
          <p:nvPr>
            <p:ph idx="1"/>
          </p:nvPr>
        </p:nvSpPr>
        <p:spPr/>
        <p:txBody>
          <a:bodyPr>
            <a:normAutofit fontScale="77500" lnSpcReduction="20000"/>
          </a:bodyPr>
          <a:lstStyle/>
          <a:p>
            <a:r>
              <a:rPr lang="en-US" dirty="0"/>
              <a:t>Investment climate matters for the level </a:t>
            </a:r>
            <a:r>
              <a:rPr lang="en-US" dirty="0" smtClean="0"/>
              <a:t>of:</a:t>
            </a:r>
          </a:p>
          <a:p>
            <a:pPr lvl="2"/>
            <a:r>
              <a:rPr lang="en-US" dirty="0"/>
              <a:t>productivity, </a:t>
            </a:r>
            <a:endParaRPr lang="en-US" dirty="0" smtClean="0"/>
          </a:p>
          <a:p>
            <a:pPr lvl="2"/>
            <a:r>
              <a:rPr lang="en-US" dirty="0" smtClean="0"/>
              <a:t>wages</a:t>
            </a:r>
            <a:r>
              <a:rPr lang="en-US" dirty="0"/>
              <a:t>, </a:t>
            </a:r>
            <a:endParaRPr lang="en-US" dirty="0" smtClean="0"/>
          </a:p>
          <a:p>
            <a:pPr lvl="2"/>
            <a:r>
              <a:rPr lang="en-US" dirty="0" smtClean="0"/>
              <a:t>profit rates,</a:t>
            </a:r>
          </a:p>
          <a:p>
            <a:pPr lvl="2"/>
            <a:r>
              <a:rPr lang="en-US" dirty="0" smtClean="0"/>
              <a:t>growth </a:t>
            </a:r>
            <a:r>
              <a:rPr lang="en-US" dirty="0"/>
              <a:t>rates of output, </a:t>
            </a:r>
            <a:endParaRPr lang="en-US" dirty="0" smtClean="0"/>
          </a:p>
          <a:p>
            <a:pPr lvl="2"/>
            <a:r>
              <a:rPr lang="en-US" dirty="0" smtClean="0"/>
              <a:t>employment</a:t>
            </a:r>
            <a:r>
              <a:rPr lang="en-US" dirty="0"/>
              <a:t>, </a:t>
            </a:r>
            <a:endParaRPr lang="en-US" dirty="0" smtClean="0"/>
          </a:p>
          <a:p>
            <a:pPr lvl="2"/>
            <a:r>
              <a:rPr lang="en-US" dirty="0" smtClean="0"/>
              <a:t>capital stock.</a:t>
            </a:r>
          </a:p>
          <a:p>
            <a:r>
              <a:rPr lang="en-US" dirty="0"/>
              <a:t>A</a:t>
            </a:r>
            <a:r>
              <a:rPr lang="en-US" dirty="0" smtClean="0"/>
              <a:t>vailability </a:t>
            </a:r>
            <a:r>
              <a:rPr lang="en-US" dirty="0"/>
              <a:t>of financial services has a strong </a:t>
            </a:r>
            <a:r>
              <a:rPr lang="en-US" dirty="0" smtClean="0"/>
              <a:t>positive effect </a:t>
            </a:r>
            <a:r>
              <a:rPr lang="en-US" dirty="0"/>
              <a:t>on growth rates of assets, employment, and </a:t>
            </a:r>
            <a:r>
              <a:rPr lang="en-US" dirty="0" smtClean="0"/>
              <a:t>output;</a:t>
            </a:r>
          </a:p>
          <a:p>
            <a:r>
              <a:rPr lang="en-US" dirty="0"/>
              <a:t>T</a:t>
            </a:r>
            <a:r>
              <a:rPr lang="en-US" dirty="0" smtClean="0"/>
              <a:t>he </a:t>
            </a:r>
            <a:r>
              <a:rPr lang="en-US" dirty="0"/>
              <a:t>government’s role in providing a good regulatory </a:t>
            </a:r>
            <a:r>
              <a:rPr lang="en-US" dirty="0" smtClean="0"/>
              <a:t>framework for </a:t>
            </a:r>
            <a:r>
              <a:rPr lang="en-US" dirty="0"/>
              <a:t>infrastructure, access to the international market, and financial services </a:t>
            </a:r>
            <a:r>
              <a:rPr lang="en-US" dirty="0" smtClean="0"/>
              <a:t>is particularly </a:t>
            </a:r>
            <a:r>
              <a:rPr lang="en-US" dirty="0"/>
              <a:t>important.</a:t>
            </a:r>
            <a:endParaRPr lang="ru-RU" dirty="0"/>
          </a:p>
        </p:txBody>
      </p:sp>
    </p:spTree>
    <p:extLst>
      <p:ext uri="{BB962C8B-B14F-4D97-AF65-F5344CB8AC3E}">
        <p14:creationId xmlns:p14="http://schemas.microsoft.com/office/powerpoint/2010/main" val="18315267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143000"/>
          </a:xfrm>
        </p:spPr>
        <p:txBody>
          <a:bodyPr>
            <a:normAutofit/>
          </a:bodyPr>
          <a:lstStyle/>
          <a:p>
            <a:r>
              <a:rPr lang="en-US" sz="2800" b="1" dirty="0"/>
              <a:t>How to Strengthen the Impact of Investment Climate on Gross Capital Formation?</a:t>
            </a:r>
            <a:endParaRPr lang="ru-RU" sz="2800" b="1" dirty="0"/>
          </a:p>
        </p:txBody>
      </p:sp>
      <p:sp>
        <p:nvSpPr>
          <p:cNvPr id="3" name="Объект 2"/>
          <p:cNvSpPr>
            <a:spLocks noGrp="1"/>
          </p:cNvSpPr>
          <p:nvPr>
            <p:ph idx="1"/>
          </p:nvPr>
        </p:nvSpPr>
        <p:spPr>
          <a:xfrm>
            <a:off x="457200" y="1600200"/>
            <a:ext cx="8229600" cy="5257800"/>
          </a:xfrm>
        </p:spPr>
        <p:txBody>
          <a:bodyPr>
            <a:normAutofit fontScale="47500" lnSpcReduction="20000"/>
          </a:bodyPr>
          <a:lstStyle/>
          <a:p>
            <a:r>
              <a:rPr lang="en-US" dirty="0"/>
              <a:t>C</a:t>
            </a:r>
            <a:r>
              <a:rPr lang="en-US" dirty="0" smtClean="0"/>
              <a:t>orruption </a:t>
            </a:r>
            <a:r>
              <a:rPr lang="en-US" dirty="0"/>
              <a:t>exerts a significant impact on gross investment in developing countries, which may lead to distortions in </a:t>
            </a:r>
            <a:r>
              <a:rPr lang="en-US" dirty="0" smtClean="0"/>
              <a:t>policies</a:t>
            </a:r>
          </a:p>
          <a:p>
            <a:pPr lvl="1"/>
            <a:r>
              <a:rPr lang="en-US" dirty="0" smtClean="0"/>
              <a:t>it </a:t>
            </a:r>
            <a:r>
              <a:rPr lang="en-US" dirty="0"/>
              <a:t>is important for governments in these countries to become more accountable through greater </a:t>
            </a:r>
            <a:r>
              <a:rPr lang="en-US" dirty="0" smtClean="0"/>
              <a:t>transparency</a:t>
            </a:r>
          </a:p>
          <a:p>
            <a:pPr lvl="2"/>
            <a:r>
              <a:rPr lang="en-US" dirty="0" smtClean="0"/>
              <a:t>This </a:t>
            </a:r>
            <a:r>
              <a:rPr lang="en-US" dirty="0"/>
              <a:t>will help to restrain rent-seeking </a:t>
            </a:r>
            <a:r>
              <a:rPr lang="en-US" dirty="0" smtClean="0"/>
              <a:t>activities.</a:t>
            </a:r>
          </a:p>
          <a:p>
            <a:r>
              <a:rPr lang="en-US" dirty="0" smtClean="0"/>
              <a:t> </a:t>
            </a:r>
            <a:r>
              <a:rPr lang="en-US" dirty="0"/>
              <a:t>Governments in developing economies need to facilitate the enforcement of </a:t>
            </a:r>
            <a:r>
              <a:rPr lang="en-US" dirty="0" smtClean="0"/>
              <a:t>contracts.</a:t>
            </a:r>
          </a:p>
          <a:p>
            <a:pPr lvl="1"/>
            <a:r>
              <a:rPr lang="en-US" dirty="0" smtClean="0"/>
              <a:t>They </a:t>
            </a:r>
            <a:r>
              <a:rPr lang="en-US" dirty="0"/>
              <a:t>need to make the improvement of the court system a high priority. </a:t>
            </a:r>
            <a:endParaRPr lang="en-US" dirty="0" smtClean="0"/>
          </a:p>
          <a:p>
            <a:r>
              <a:rPr lang="en-US" dirty="0" smtClean="0"/>
              <a:t>The improvement </a:t>
            </a:r>
            <a:r>
              <a:rPr lang="en-US" dirty="0"/>
              <a:t>of tax administration. </a:t>
            </a:r>
            <a:endParaRPr lang="en-US" dirty="0" smtClean="0"/>
          </a:p>
          <a:p>
            <a:pPr lvl="1"/>
            <a:r>
              <a:rPr lang="en-US" dirty="0" smtClean="0"/>
              <a:t>This </a:t>
            </a:r>
            <a:r>
              <a:rPr lang="en-US" dirty="0"/>
              <a:t>will help increase tax revenue collection, place a proportionate burden on all firms, and encourage </a:t>
            </a:r>
            <a:r>
              <a:rPr lang="en-US" dirty="0" smtClean="0"/>
              <a:t>competition</a:t>
            </a:r>
          </a:p>
          <a:p>
            <a:r>
              <a:rPr lang="en-US" dirty="0" smtClean="0"/>
              <a:t>It is </a:t>
            </a:r>
            <a:r>
              <a:rPr lang="en-US" dirty="0"/>
              <a:t>necessary for governments to increase their effort to prevent and deter crime, as well as to enforce the law. </a:t>
            </a:r>
            <a:endParaRPr lang="en-US" dirty="0" smtClean="0"/>
          </a:p>
          <a:p>
            <a:pPr lvl="1"/>
            <a:r>
              <a:rPr lang="en-US" dirty="0" smtClean="0"/>
              <a:t>The communities </a:t>
            </a:r>
            <a:r>
              <a:rPr lang="en-US" dirty="0"/>
              <a:t>need to be involved more in policing </a:t>
            </a:r>
            <a:r>
              <a:rPr lang="en-US" dirty="0" smtClean="0"/>
              <a:t>activities;</a:t>
            </a:r>
          </a:p>
          <a:p>
            <a:r>
              <a:rPr lang="en-US" dirty="0" smtClean="0"/>
              <a:t> </a:t>
            </a:r>
            <a:r>
              <a:rPr lang="en-US" dirty="0"/>
              <a:t>The removal of unjustified burdens and streamlining of procedures can help reduce unnecessary costs and delays due to too much government regulation. </a:t>
            </a:r>
            <a:endParaRPr lang="en-US" dirty="0" smtClean="0"/>
          </a:p>
          <a:p>
            <a:pPr lvl="1"/>
            <a:r>
              <a:rPr lang="en-US" dirty="0" smtClean="0"/>
              <a:t>Successful </a:t>
            </a:r>
            <a:r>
              <a:rPr lang="en-US" dirty="0"/>
              <a:t>reforms will help decrease regulatory uncertainty and risk by curbing discretion and expanding consultation. In addition, they may eliminate barriers to competition via the reduction of barriers to entry and exit and the assault on anticompetitive behavior by </a:t>
            </a:r>
            <a:r>
              <a:rPr lang="en-US" dirty="0" smtClean="0"/>
              <a:t>firms;</a:t>
            </a:r>
          </a:p>
          <a:p>
            <a:r>
              <a:rPr lang="en-US" dirty="0" smtClean="0"/>
              <a:t> </a:t>
            </a:r>
            <a:r>
              <a:rPr lang="en-US" dirty="0"/>
              <a:t>The problems of financial repression and distortions created by state ownership, monopolies, directed or subsidized credit, and other policies attractive to the short-term interests of politicians and favored groups </a:t>
            </a:r>
            <a:r>
              <a:rPr lang="en-US" dirty="0" smtClean="0"/>
              <a:t>have </a:t>
            </a:r>
            <a:r>
              <a:rPr lang="en-US" dirty="0"/>
              <a:t>been known to retard financial sector development and undermine firm-level productivity and economic growth. </a:t>
            </a:r>
            <a:endParaRPr lang="en-US" dirty="0" smtClean="0"/>
          </a:p>
          <a:p>
            <a:pPr lvl="1"/>
            <a:r>
              <a:rPr lang="en-US" dirty="0" smtClean="0"/>
              <a:t>It </a:t>
            </a:r>
            <a:r>
              <a:rPr lang="en-US" dirty="0"/>
              <a:t>is thus necessary for governments to step in and encourage competition among providers of financial service .</a:t>
            </a:r>
            <a:endParaRPr lang="en-US" dirty="0" smtClean="0"/>
          </a:p>
        </p:txBody>
      </p:sp>
    </p:spTree>
    <p:extLst>
      <p:ext uri="{BB962C8B-B14F-4D97-AF65-F5344CB8AC3E}">
        <p14:creationId xmlns:p14="http://schemas.microsoft.com/office/powerpoint/2010/main" val="25380889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800" b="1" dirty="0"/>
              <a:t>Questions of the session</a:t>
            </a:r>
            <a:endParaRPr lang="ru-RU" sz="2800" b="1" dirty="0"/>
          </a:p>
        </p:txBody>
      </p:sp>
      <p:sp>
        <p:nvSpPr>
          <p:cNvPr id="3" name="Объект 2"/>
          <p:cNvSpPr>
            <a:spLocks noGrp="1"/>
          </p:cNvSpPr>
          <p:nvPr>
            <p:ph idx="1"/>
          </p:nvPr>
        </p:nvSpPr>
        <p:spPr/>
        <p:txBody>
          <a:bodyPr>
            <a:normAutofit fontScale="85000" lnSpcReduction="10000"/>
          </a:bodyPr>
          <a:lstStyle/>
          <a:p>
            <a:pPr marL="514350" indent="-514350">
              <a:buFont typeface="+mj-lt"/>
              <a:buAutoNum type="arabicPeriod"/>
            </a:pPr>
            <a:r>
              <a:rPr lang="en-GB" dirty="0"/>
              <a:t>T</a:t>
            </a:r>
            <a:r>
              <a:rPr lang="en-GB" dirty="0" smtClean="0"/>
              <a:t>he </a:t>
            </a:r>
            <a:r>
              <a:rPr lang="en-GB" dirty="0"/>
              <a:t>role </a:t>
            </a:r>
            <a:r>
              <a:rPr lang="en-GB" dirty="0" smtClean="0"/>
              <a:t>of investment </a:t>
            </a:r>
            <a:r>
              <a:rPr lang="en-GB" dirty="0"/>
              <a:t>climate factors in the </a:t>
            </a:r>
            <a:r>
              <a:rPr lang="en-US" dirty="0"/>
              <a:t>socioeconomic development and on the ability to attract </a:t>
            </a:r>
            <a:r>
              <a:rPr lang="en-US" dirty="0" smtClean="0"/>
              <a:t>FDI:</a:t>
            </a:r>
          </a:p>
          <a:p>
            <a:pPr lvl="1"/>
            <a:r>
              <a:rPr lang="en-US" dirty="0"/>
              <a:t>market-oriented </a:t>
            </a:r>
            <a:r>
              <a:rPr lang="en-US" dirty="0" smtClean="0"/>
              <a:t>approach;</a:t>
            </a:r>
          </a:p>
          <a:p>
            <a:pPr lvl="1"/>
            <a:r>
              <a:rPr lang="en-US" dirty="0"/>
              <a:t>economic advantages, which characterize particular </a:t>
            </a:r>
            <a:r>
              <a:rPr lang="en-US" dirty="0" smtClean="0"/>
              <a:t>countries.</a:t>
            </a:r>
          </a:p>
          <a:p>
            <a:pPr marL="514350" indent="-514350">
              <a:buFont typeface="+mj-lt"/>
              <a:buAutoNum type="arabicPeriod"/>
            </a:pPr>
            <a:r>
              <a:rPr lang="en-US" dirty="0" smtClean="0"/>
              <a:t>How </a:t>
            </a:r>
            <a:r>
              <a:rPr lang="en-US" dirty="0"/>
              <a:t>investment climate factors are determined by country and by </a:t>
            </a:r>
            <a:r>
              <a:rPr lang="en-US" dirty="0" smtClean="0"/>
              <a:t>sector</a:t>
            </a:r>
            <a:r>
              <a:rPr lang="ru-RU" dirty="0"/>
              <a:t>?</a:t>
            </a:r>
          </a:p>
          <a:p>
            <a:pPr marL="514350" indent="-514350">
              <a:buFont typeface="+mj-lt"/>
              <a:buAutoNum type="arabicPeriod"/>
            </a:pPr>
            <a:r>
              <a:rPr lang="en-US" dirty="0" smtClean="0"/>
              <a:t>The </a:t>
            </a:r>
            <a:r>
              <a:rPr lang="en-US" dirty="0"/>
              <a:t>role of BRICS countries as emerging donors in improving the factors of investment climate </a:t>
            </a:r>
            <a:r>
              <a:rPr lang="en-US" dirty="0" smtClean="0"/>
              <a:t>factors;</a:t>
            </a:r>
          </a:p>
          <a:p>
            <a:pPr marL="514350" indent="-514350">
              <a:buFont typeface="+mj-lt"/>
              <a:buAutoNum type="arabicPeriod"/>
            </a:pPr>
            <a:r>
              <a:rPr lang="en-GB" dirty="0" smtClean="0"/>
              <a:t>Investment </a:t>
            </a:r>
            <a:r>
              <a:rPr lang="en-GB" dirty="0"/>
              <a:t>climate factors evaluation </a:t>
            </a:r>
            <a:r>
              <a:rPr lang="en-GB" dirty="0" smtClean="0"/>
              <a:t>methods;</a:t>
            </a:r>
          </a:p>
          <a:p>
            <a:endParaRPr lang="ru-RU" dirty="0"/>
          </a:p>
        </p:txBody>
      </p:sp>
    </p:spTree>
    <p:extLst>
      <p:ext uri="{BB962C8B-B14F-4D97-AF65-F5344CB8AC3E}">
        <p14:creationId xmlns:p14="http://schemas.microsoft.com/office/powerpoint/2010/main" val="1293951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800" b="1" dirty="0"/>
              <a:t>Investment climate factors (1)</a:t>
            </a:r>
            <a:endParaRPr lang="ru-RU" sz="2800" b="1" dirty="0"/>
          </a:p>
        </p:txBody>
      </p:sp>
      <p:sp>
        <p:nvSpPr>
          <p:cNvPr id="3" name="Объект 2"/>
          <p:cNvSpPr>
            <a:spLocks noGrp="1"/>
          </p:cNvSpPr>
          <p:nvPr>
            <p:ph idx="1"/>
          </p:nvPr>
        </p:nvSpPr>
        <p:spPr/>
        <p:txBody>
          <a:bodyPr>
            <a:normAutofit fontScale="62500" lnSpcReduction="20000"/>
          </a:bodyPr>
          <a:lstStyle/>
          <a:p>
            <a:r>
              <a:rPr lang="en-US" dirty="0" smtClean="0"/>
              <a:t>The labor </a:t>
            </a:r>
            <a:r>
              <a:rPr lang="en-US" dirty="0"/>
              <a:t>resources: </a:t>
            </a:r>
            <a:endParaRPr lang="en-US" dirty="0" smtClean="0"/>
          </a:p>
          <a:p>
            <a:pPr lvl="1"/>
            <a:r>
              <a:rPr lang="en-US" dirty="0" smtClean="0"/>
              <a:t>Not </a:t>
            </a:r>
            <a:r>
              <a:rPr lang="en-US" dirty="0"/>
              <a:t>only the quantity, but also the quality, of labor </a:t>
            </a:r>
            <a:r>
              <a:rPr lang="en-US" dirty="0" smtClean="0"/>
              <a:t>resources;</a:t>
            </a:r>
            <a:endParaRPr lang="en-US" dirty="0"/>
          </a:p>
          <a:p>
            <a:pPr lvl="1"/>
            <a:r>
              <a:rPr lang="en-US" dirty="0"/>
              <a:t>M</a:t>
            </a:r>
            <a:r>
              <a:rPr lang="en-US" dirty="0" smtClean="0"/>
              <a:t>ore </a:t>
            </a:r>
            <a:r>
              <a:rPr lang="en-US" dirty="0"/>
              <a:t>skilled employees improve </a:t>
            </a:r>
            <a:r>
              <a:rPr lang="en-US" dirty="0" smtClean="0"/>
              <a:t>their efficiency </a:t>
            </a:r>
            <a:r>
              <a:rPr lang="en-US" dirty="0"/>
              <a:t>more rapidly with </a:t>
            </a:r>
            <a:r>
              <a:rPr lang="en-US" dirty="0" smtClean="0"/>
              <a:t>experience;</a:t>
            </a:r>
          </a:p>
          <a:p>
            <a:r>
              <a:rPr lang="en-US" dirty="0" smtClean="0"/>
              <a:t>The public utilities and infrastructure: </a:t>
            </a:r>
          </a:p>
          <a:p>
            <a:pPr lvl="1"/>
            <a:r>
              <a:rPr lang="en-US" dirty="0" smtClean="0"/>
              <a:t>Private </a:t>
            </a:r>
            <a:r>
              <a:rPr lang="en-US" dirty="0"/>
              <a:t>firms often rely on public provision of electricity, </a:t>
            </a:r>
            <a:r>
              <a:rPr lang="en-US" dirty="0" smtClean="0"/>
              <a:t>water, waste </a:t>
            </a:r>
            <a:r>
              <a:rPr lang="en-US" dirty="0"/>
              <a:t>disposal and other necessary </a:t>
            </a:r>
            <a:r>
              <a:rPr lang="en-US" dirty="0" smtClean="0"/>
              <a:t>services; </a:t>
            </a:r>
          </a:p>
          <a:p>
            <a:r>
              <a:rPr lang="en-US" dirty="0"/>
              <a:t>Regulation and bureaucracy: </a:t>
            </a:r>
            <a:endParaRPr lang="en-US" dirty="0" smtClean="0"/>
          </a:p>
          <a:p>
            <a:pPr lvl="1"/>
            <a:r>
              <a:rPr lang="en-US" dirty="0" smtClean="0"/>
              <a:t>Transaction </a:t>
            </a:r>
            <a:r>
              <a:rPr lang="en-US" dirty="0"/>
              <a:t>costs associated with regulations </a:t>
            </a:r>
            <a:r>
              <a:rPr lang="en-US" dirty="0" smtClean="0"/>
              <a:t>and bureaucracy </a:t>
            </a:r>
            <a:r>
              <a:rPr lang="en-US" dirty="0"/>
              <a:t>are resources diverted from productive and effective uses of </a:t>
            </a:r>
            <a:r>
              <a:rPr lang="en-US" dirty="0" smtClean="0"/>
              <a:t>scarce resources </a:t>
            </a:r>
            <a:r>
              <a:rPr lang="en-US" dirty="0"/>
              <a:t>and have significant implications for economic performance (</a:t>
            </a:r>
            <a:r>
              <a:rPr lang="en-US" dirty="0" smtClean="0"/>
              <a:t>World Bank</a:t>
            </a:r>
            <a:r>
              <a:rPr lang="en-US" dirty="0"/>
              <a:t>, 2004</a:t>
            </a:r>
            <a:r>
              <a:rPr lang="en-US" dirty="0" smtClean="0"/>
              <a:t>); </a:t>
            </a:r>
          </a:p>
          <a:p>
            <a:r>
              <a:rPr lang="en-US" dirty="0"/>
              <a:t>Logistics: </a:t>
            </a:r>
            <a:endParaRPr lang="en-US" dirty="0" smtClean="0"/>
          </a:p>
          <a:p>
            <a:pPr lvl="1"/>
            <a:r>
              <a:rPr lang="en-US" dirty="0" smtClean="0"/>
              <a:t>The </a:t>
            </a:r>
            <a:r>
              <a:rPr lang="en-US" dirty="0"/>
              <a:t>ability to move goods to and from the production site to </a:t>
            </a:r>
            <a:r>
              <a:rPr lang="en-US" dirty="0" smtClean="0"/>
              <a:t>markets is </a:t>
            </a:r>
            <a:r>
              <a:rPr lang="en-US" dirty="0"/>
              <a:t>critical to efficient production. Poor logistics result in excess costs and </a:t>
            </a:r>
            <a:r>
              <a:rPr lang="en-US" dirty="0" smtClean="0"/>
              <a:t>delays (</a:t>
            </a:r>
            <a:r>
              <a:rPr lang="en-US" dirty="0"/>
              <a:t>Martin, 1998</a:t>
            </a:r>
            <a:r>
              <a:rPr lang="en-US" dirty="0" smtClean="0"/>
              <a:t>);</a:t>
            </a:r>
          </a:p>
          <a:p>
            <a:r>
              <a:rPr lang="en-US" dirty="0"/>
              <a:t>Competition: </a:t>
            </a:r>
            <a:endParaRPr lang="en-US" dirty="0" smtClean="0"/>
          </a:p>
          <a:p>
            <a:pPr lvl="1"/>
            <a:r>
              <a:rPr lang="en-US" dirty="0" smtClean="0"/>
              <a:t>The </a:t>
            </a:r>
            <a:r>
              <a:rPr lang="en-US" dirty="0"/>
              <a:t>level of competition in the domestic market may have </a:t>
            </a:r>
            <a:r>
              <a:rPr lang="en-US" dirty="0" smtClean="0"/>
              <a:t>a positive </a:t>
            </a:r>
            <a:r>
              <a:rPr lang="en-US" dirty="0"/>
              <a:t>impact on productivity.</a:t>
            </a:r>
            <a:endParaRPr lang="en-US" dirty="0" smtClean="0"/>
          </a:p>
        </p:txBody>
      </p:sp>
    </p:spTree>
    <p:extLst>
      <p:ext uri="{BB962C8B-B14F-4D97-AF65-F5344CB8AC3E}">
        <p14:creationId xmlns:p14="http://schemas.microsoft.com/office/powerpoint/2010/main" val="10807443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800" b="1" dirty="0"/>
              <a:t>Investment climate factors (2)</a:t>
            </a:r>
            <a:endParaRPr lang="ru-RU" sz="2800" b="1" dirty="0"/>
          </a:p>
        </p:txBody>
      </p:sp>
      <p:sp>
        <p:nvSpPr>
          <p:cNvPr id="3" name="Объект 2"/>
          <p:cNvSpPr>
            <a:spLocks noGrp="1"/>
          </p:cNvSpPr>
          <p:nvPr>
            <p:ph idx="1"/>
          </p:nvPr>
        </p:nvSpPr>
        <p:spPr/>
        <p:txBody>
          <a:bodyPr/>
          <a:lstStyle/>
          <a:p>
            <a:r>
              <a:rPr lang="en-US" dirty="0"/>
              <a:t>T</a:t>
            </a:r>
            <a:r>
              <a:rPr lang="en-US" dirty="0" smtClean="0"/>
              <a:t>he </a:t>
            </a:r>
            <a:r>
              <a:rPr lang="en-US" dirty="0"/>
              <a:t>protection of the intellectual </a:t>
            </a:r>
            <a:r>
              <a:rPr lang="en-US" dirty="0" smtClean="0"/>
              <a:t>property; </a:t>
            </a:r>
            <a:endParaRPr lang="ru-RU" dirty="0" smtClean="0"/>
          </a:p>
          <a:p>
            <a:r>
              <a:rPr lang="en-US" dirty="0"/>
              <a:t>T</a:t>
            </a:r>
            <a:r>
              <a:rPr lang="en-US" dirty="0" smtClean="0"/>
              <a:t>he </a:t>
            </a:r>
            <a:r>
              <a:rPr lang="en-US" dirty="0"/>
              <a:t>market </a:t>
            </a:r>
            <a:r>
              <a:rPr lang="en-US" dirty="0" smtClean="0"/>
              <a:t>flexibility; </a:t>
            </a:r>
          </a:p>
          <a:p>
            <a:r>
              <a:rPr lang="en-US" dirty="0"/>
              <a:t>T</a:t>
            </a:r>
            <a:r>
              <a:rPr lang="en-US" dirty="0" smtClean="0"/>
              <a:t>he </a:t>
            </a:r>
            <a:r>
              <a:rPr lang="en-US" dirty="0"/>
              <a:t>level of </a:t>
            </a:r>
            <a:r>
              <a:rPr lang="en-US" dirty="0" smtClean="0"/>
              <a:t>corruption; </a:t>
            </a:r>
          </a:p>
          <a:p>
            <a:r>
              <a:rPr lang="en-US" dirty="0" smtClean="0"/>
              <a:t>The political </a:t>
            </a:r>
            <a:r>
              <a:rPr lang="en-US" dirty="0"/>
              <a:t>decisions, affecting the activity of </a:t>
            </a:r>
            <a:r>
              <a:rPr lang="en-US" dirty="0" smtClean="0"/>
              <a:t>investors; </a:t>
            </a:r>
          </a:p>
          <a:p>
            <a:r>
              <a:rPr lang="en-US" dirty="0"/>
              <a:t>T</a:t>
            </a:r>
            <a:r>
              <a:rPr lang="en-US" dirty="0" smtClean="0"/>
              <a:t>he </a:t>
            </a:r>
            <a:r>
              <a:rPr lang="en-US" dirty="0"/>
              <a:t>opportunity of starting the business by </a:t>
            </a:r>
            <a:r>
              <a:rPr lang="en-US" dirty="0" smtClean="0"/>
              <a:t>non-residents;</a:t>
            </a:r>
          </a:p>
        </p:txBody>
      </p:sp>
    </p:spTree>
    <p:extLst>
      <p:ext uri="{BB962C8B-B14F-4D97-AF65-F5344CB8AC3E}">
        <p14:creationId xmlns:p14="http://schemas.microsoft.com/office/powerpoint/2010/main" val="39658272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15487" y="116632"/>
            <a:ext cx="8229600" cy="1143000"/>
          </a:xfrm>
        </p:spPr>
        <p:txBody>
          <a:bodyPr>
            <a:normAutofit/>
          </a:bodyPr>
          <a:lstStyle/>
          <a:p>
            <a:r>
              <a:rPr lang="en-US" sz="2800" b="1" dirty="0"/>
              <a:t>How do firms in developing countries rate various</a:t>
            </a:r>
            <a:br>
              <a:rPr lang="en-US" sz="2800" b="1" dirty="0"/>
            </a:br>
            <a:r>
              <a:rPr lang="en-US" sz="2800" b="1" dirty="0"/>
              <a:t>investment climate constraints?</a:t>
            </a:r>
            <a:endParaRPr lang="ru-RU" sz="2800" b="1" dirty="0"/>
          </a:p>
        </p:txBody>
      </p:sp>
      <p:sp>
        <p:nvSpPr>
          <p:cNvPr id="3" name="Объект 2"/>
          <p:cNvSpPr>
            <a:spLocks noGrp="1"/>
          </p:cNvSpPr>
          <p:nvPr>
            <p:ph idx="1"/>
          </p:nvPr>
        </p:nvSpPr>
        <p:spPr>
          <a:xfrm>
            <a:off x="6012160" y="1585958"/>
            <a:ext cx="2962672" cy="4525963"/>
          </a:xfrm>
        </p:spPr>
        <p:txBody>
          <a:bodyPr>
            <a:normAutofit fontScale="70000" lnSpcReduction="20000"/>
          </a:bodyPr>
          <a:lstStyle/>
          <a:p>
            <a:r>
              <a:rPr lang="en-US" dirty="0" smtClean="0"/>
              <a:t>The WB survey covered more than 26,000 companies in 53 developing countries;</a:t>
            </a:r>
          </a:p>
          <a:p>
            <a:r>
              <a:rPr lang="en-US" dirty="0" smtClean="0"/>
              <a:t>Companies </a:t>
            </a:r>
            <a:r>
              <a:rPr lang="en-US" dirty="0"/>
              <a:t>were asked to rank the list of issues as to whether they were an obstacle to the growth and </a:t>
            </a:r>
            <a:r>
              <a:rPr lang="en-US" dirty="0" smtClean="0"/>
              <a:t>operation of </a:t>
            </a:r>
            <a:r>
              <a:rPr lang="en-US" dirty="0"/>
              <a:t>their business on a 5 point scale, from “no obstacle” to “severe obstacle.”</a:t>
            </a:r>
            <a:r>
              <a:rPr lang="en-US" dirty="0" smtClean="0"/>
              <a:t> </a:t>
            </a:r>
            <a:endParaRPr lang="ru-RU"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5730" y="1909448"/>
            <a:ext cx="5544616" cy="401818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TextBox 3"/>
          <p:cNvSpPr txBox="1"/>
          <p:nvPr/>
        </p:nvSpPr>
        <p:spPr>
          <a:xfrm>
            <a:off x="255859" y="5960603"/>
            <a:ext cx="1653914" cy="276999"/>
          </a:xfrm>
          <a:prstGeom prst="rect">
            <a:avLst/>
          </a:prstGeom>
          <a:noFill/>
        </p:spPr>
        <p:txBody>
          <a:bodyPr wrap="none" rtlCol="0">
            <a:spAutoFit/>
          </a:bodyPr>
          <a:lstStyle/>
          <a:p>
            <a:r>
              <a:rPr lang="en-US" sz="1200" i="1" dirty="0" smtClean="0"/>
              <a:t>Source: the World Bank</a:t>
            </a:r>
            <a:endParaRPr lang="ru-RU" sz="1200" i="1" dirty="0"/>
          </a:p>
        </p:txBody>
      </p:sp>
      <p:sp>
        <p:nvSpPr>
          <p:cNvPr id="5" name="TextBox 4"/>
          <p:cNvSpPr txBox="1"/>
          <p:nvPr/>
        </p:nvSpPr>
        <p:spPr>
          <a:xfrm>
            <a:off x="415487" y="1404918"/>
            <a:ext cx="5285101" cy="369332"/>
          </a:xfrm>
          <a:prstGeom prst="rect">
            <a:avLst/>
          </a:prstGeom>
          <a:noFill/>
        </p:spPr>
        <p:txBody>
          <a:bodyPr wrap="none" rtlCol="0">
            <a:spAutoFit/>
          </a:bodyPr>
          <a:lstStyle/>
          <a:p>
            <a:pPr algn="ctr"/>
            <a:r>
              <a:rPr lang="en-US" b="1" dirty="0" smtClean="0"/>
              <a:t>The perception by firms of investment climate factors</a:t>
            </a:r>
            <a:endParaRPr lang="ru-RU" b="1" dirty="0"/>
          </a:p>
        </p:txBody>
      </p:sp>
    </p:spTree>
    <p:extLst>
      <p:ext uri="{BB962C8B-B14F-4D97-AF65-F5344CB8AC3E}">
        <p14:creationId xmlns:p14="http://schemas.microsoft.com/office/powerpoint/2010/main" val="20164556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908720"/>
          </a:xfrm>
        </p:spPr>
        <p:txBody>
          <a:bodyPr>
            <a:noAutofit/>
          </a:bodyPr>
          <a:lstStyle/>
          <a:p>
            <a:r>
              <a:rPr lang="en-US" sz="2800" b="1" dirty="0" smtClean="0"/>
              <a:t>Investment climate concerns by firms and governmental regulations</a:t>
            </a:r>
            <a:endParaRPr lang="ru-RU" sz="2800" b="1" dirty="0"/>
          </a:p>
        </p:txBody>
      </p:sp>
      <p:sp>
        <p:nvSpPr>
          <p:cNvPr id="3" name="Объект 2"/>
          <p:cNvSpPr>
            <a:spLocks noGrp="1"/>
          </p:cNvSpPr>
          <p:nvPr>
            <p:ph idx="1"/>
          </p:nvPr>
        </p:nvSpPr>
        <p:spPr>
          <a:xfrm>
            <a:off x="4782691" y="1628800"/>
            <a:ext cx="4114800" cy="464915"/>
          </a:xfrm>
        </p:spPr>
        <p:txBody>
          <a:bodyPr>
            <a:noAutofit/>
          </a:bodyPr>
          <a:lstStyle/>
          <a:p>
            <a:pPr marL="0" indent="0">
              <a:buNone/>
            </a:pPr>
            <a:r>
              <a:rPr lang="en-US" sz="1800" i="1" dirty="0"/>
              <a:t>Note: </a:t>
            </a:r>
            <a:r>
              <a:rPr lang="en-US" sz="1800" dirty="0"/>
              <a:t>Share of countries where firms report issue as top </a:t>
            </a:r>
            <a:r>
              <a:rPr lang="en-US" sz="1800" dirty="0" smtClean="0"/>
              <a:t>constraint in </a:t>
            </a:r>
            <a:r>
              <a:rPr lang="en-US" sz="1800" dirty="0"/>
              <a:t>surveys of 48 countries</a:t>
            </a:r>
            <a:r>
              <a:rPr lang="en-US" sz="1800" dirty="0" smtClean="0"/>
              <a:t>.</a:t>
            </a:r>
            <a:endParaRPr lang="en-US" sz="1800"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245" y="1093786"/>
            <a:ext cx="4248472" cy="386224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TextBox 3"/>
          <p:cNvSpPr txBox="1"/>
          <p:nvPr/>
        </p:nvSpPr>
        <p:spPr>
          <a:xfrm>
            <a:off x="-10228" y="4770967"/>
            <a:ext cx="3099438" cy="276999"/>
          </a:xfrm>
          <a:prstGeom prst="rect">
            <a:avLst/>
          </a:prstGeom>
          <a:noFill/>
        </p:spPr>
        <p:txBody>
          <a:bodyPr wrap="none" rtlCol="0">
            <a:spAutoFit/>
          </a:bodyPr>
          <a:lstStyle/>
          <a:p>
            <a:r>
              <a:rPr lang="en-US" sz="1200" i="1" dirty="0"/>
              <a:t>Source</a:t>
            </a:r>
            <a:r>
              <a:rPr lang="en-US" sz="1200" i="1" dirty="0" smtClean="0"/>
              <a:t>: </a:t>
            </a:r>
            <a:r>
              <a:rPr lang="en-US" sz="1200" dirty="0" smtClean="0"/>
              <a:t>World </a:t>
            </a:r>
            <a:r>
              <a:rPr lang="en-US" sz="1200" dirty="0"/>
              <a:t>Bank Investment Climate </a:t>
            </a:r>
            <a:r>
              <a:rPr lang="en-US" sz="1200" dirty="0" smtClean="0"/>
              <a:t>Survey</a:t>
            </a:r>
            <a:endParaRPr lang="ru-RU" sz="1200" dirty="0"/>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16015" y="3040689"/>
            <a:ext cx="4393379" cy="34671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 name="TextBox 6"/>
          <p:cNvSpPr txBox="1"/>
          <p:nvPr/>
        </p:nvSpPr>
        <p:spPr>
          <a:xfrm>
            <a:off x="7709075" y="6507789"/>
            <a:ext cx="1400320" cy="276999"/>
          </a:xfrm>
          <a:prstGeom prst="rect">
            <a:avLst/>
          </a:prstGeom>
          <a:noFill/>
        </p:spPr>
        <p:txBody>
          <a:bodyPr wrap="none" rtlCol="0">
            <a:spAutoFit/>
          </a:bodyPr>
          <a:lstStyle/>
          <a:p>
            <a:r>
              <a:rPr lang="en-US" sz="1200" i="1" dirty="0"/>
              <a:t>Source</a:t>
            </a:r>
            <a:r>
              <a:rPr lang="en-US" sz="1200" i="1" dirty="0" smtClean="0"/>
              <a:t>: </a:t>
            </a:r>
            <a:r>
              <a:rPr lang="en-US" sz="1200" dirty="0" smtClean="0"/>
              <a:t>World Bank</a:t>
            </a:r>
            <a:endParaRPr lang="ru-RU" sz="1200" dirty="0"/>
          </a:p>
        </p:txBody>
      </p:sp>
      <p:sp>
        <p:nvSpPr>
          <p:cNvPr id="5" name="TextBox 4"/>
          <p:cNvSpPr txBox="1"/>
          <p:nvPr/>
        </p:nvSpPr>
        <p:spPr>
          <a:xfrm>
            <a:off x="5364088" y="2732912"/>
            <a:ext cx="3493777" cy="307777"/>
          </a:xfrm>
          <a:prstGeom prst="rect">
            <a:avLst/>
          </a:prstGeom>
          <a:noFill/>
        </p:spPr>
        <p:txBody>
          <a:bodyPr wrap="none" rtlCol="0">
            <a:spAutoFit/>
          </a:bodyPr>
          <a:lstStyle/>
          <a:p>
            <a:r>
              <a:rPr lang="en-US" sz="1400" b="1" dirty="0"/>
              <a:t>Low-income countries tend to regulate more</a:t>
            </a:r>
            <a:endParaRPr lang="ru-RU" sz="1400" dirty="0"/>
          </a:p>
        </p:txBody>
      </p:sp>
      <p:sp>
        <p:nvSpPr>
          <p:cNvPr id="6" name="TextBox 5"/>
          <p:cNvSpPr txBox="1"/>
          <p:nvPr/>
        </p:nvSpPr>
        <p:spPr>
          <a:xfrm>
            <a:off x="-10228" y="5756164"/>
            <a:ext cx="5017207" cy="369332"/>
          </a:xfrm>
          <a:prstGeom prst="rect">
            <a:avLst/>
          </a:prstGeom>
          <a:noFill/>
        </p:spPr>
        <p:txBody>
          <a:bodyPr wrap="none" rtlCol="0">
            <a:spAutoFit/>
          </a:bodyPr>
          <a:lstStyle/>
          <a:p>
            <a:r>
              <a:rPr lang="en-US" i="1" dirty="0" smtClean="0"/>
              <a:t>Note: Data from World Bank Doing Business Project</a:t>
            </a:r>
            <a:endParaRPr lang="ru-RU" i="1" dirty="0"/>
          </a:p>
        </p:txBody>
      </p:sp>
      <p:sp>
        <p:nvSpPr>
          <p:cNvPr id="8" name="TextBox 7"/>
          <p:cNvSpPr txBox="1"/>
          <p:nvPr/>
        </p:nvSpPr>
        <p:spPr>
          <a:xfrm>
            <a:off x="998188" y="939897"/>
            <a:ext cx="3000373" cy="307777"/>
          </a:xfrm>
          <a:prstGeom prst="rect">
            <a:avLst/>
          </a:prstGeom>
          <a:noFill/>
        </p:spPr>
        <p:txBody>
          <a:bodyPr wrap="none" rtlCol="0">
            <a:spAutoFit/>
          </a:bodyPr>
          <a:lstStyle/>
          <a:p>
            <a:r>
              <a:rPr lang="en-US" sz="1400" b="1" dirty="0" smtClean="0"/>
              <a:t>Investment climate concerns by firms </a:t>
            </a:r>
            <a:endParaRPr lang="ru-RU" sz="1400" b="1" dirty="0"/>
          </a:p>
        </p:txBody>
      </p:sp>
    </p:spTree>
    <p:extLst>
      <p:ext uri="{BB962C8B-B14F-4D97-AF65-F5344CB8AC3E}">
        <p14:creationId xmlns:p14="http://schemas.microsoft.com/office/powerpoint/2010/main" val="26665687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6616" y="188640"/>
            <a:ext cx="8229600" cy="418058"/>
          </a:xfrm>
        </p:spPr>
        <p:txBody>
          <a:bodyPr>
            <a:noAutofit/>
          </a:bodyPr>
          <a:lstStyle/>
          <a:p>
            <a:r>
              <a:rPr lang="en-US" sz="2800" b="1" dirty="0"/>
              <a:t>Investment Climate Factors: Sector </a:t>
            </a:r>
            <a:r>
              <a:rPr lang="ru-RU" sz="2800" b="1" dirty="0"/>
              <a:t>С</a:t>
            </a:r>
            <a:r>
              <a:rPr lang="en-US" sz="2800" b="1" dirty="0"/>
              <a:t>oncerns</a:t>
            </a:r>
            <a:endParaRPr lang="ru-RU" sz="2800" b="1" dirty="0"/>
          </a:p>
        </p:txBody>
      </p:sp>
      <p:sp>
        <p:nvSpPr>
          <p:cNvPr id="3" name="Объект 2"/>
          <p:cNvSpPr>
            <a:spLocks noGrp="1"/>
          </p:cNvSpPr>
          <p:nvPr>
            <p:ph idx="1"/>
          </p:nvPr>
        </p:nvSpPr>
        <p:spPr>
          <a:xfrm>
            <a:off x="4499992" y="1623669"/>
            <a:ext cx="4690864" cy="1828800"/>
          </a:xfrm>
        </p:spPr>
        <p:txBody>
          <a:bodyPr>
            <a:normAutofit/>
          </a:bodyPr>
          <a:lstStyle/>
          <a:p>
            <a:pPr marL="0" indent="0">
              <a:buNone/>
            </a:pPr>
            <a:r>
              <a:rPr lang="en-US" sz="1800" dirty="0"/>
              <a:t>Note: Firms designated as small have fewer than 20 employees, medium firms have 20–49, large have 50–249 and very large have 250 or more.</a:t>
            </a:r>
            <a:endParaRPr lang="ru-RU" sz="1800"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326578"/>
            <a:ext cx="4139952" cy="3257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TextBox 3"/>
          <p:cNvSpPr txBox="1"/>
          <p:nvPr/>
        </p:nvSpPr>
        <p:spPr>
          <a:xfrm>
            <a:off x="1115616" y="898553"/>
            <a:ext cx="2534027" cy="461665"/>
          </a:xfrm>
          <a:prstGeom prst="rect">
            <a:avLst/>
          </a:prstGeom>
          <a:noFill/>
        </p:spPr>
        <p:txBody>
          <a:bodyPr wrap="none" rtlCol="0">
            <a:spAutoFit/>
          </a:bodyPr>
          <a:lstStyle/>
          <a:p>
            <a:pPr algn="ctr"/>
            <a:r>
              <a:rPr lang="en-US" sz="1200" b="1" dirty="0"/>
              <a:t>Infrastructure concerns expressed by</a:t>
            </a:r>
          </a:p>
          <a:p>
            <a:pPr algn="ctr"/>
            <a:r>
              <a:rPr lang="en-US" sz="1200" b="1" dirty="0"/>
              <a:t>firms vary by size and sector</a:t>
            </a:r>
            <a:endParaRPr lang="ru-RU" sz="1200" b="1" dirty="0"/>
          </a:p>
        </p:txBody>
      </p:sp>
      <p:sp>
        <p:nvSpPr>
          <p:cNvPr id="5" name="TextBox 4"/>
          <p:cNvSpPr txBox="1"/>
          <p:nvPr/>
        </p:nvSpPr>
        <p:spPr>
          <a:xfrm>
            <a:off x="179512" y="4584128"/>
            <a:ext cx="3158942" cy="276999"/>
          </a:xfrm>
          <a:prstGeom prst="rect">
            <a:avLst/>
          </a:prstGeom>
          <a:noFill/>
        </p:spPr>
        <p:txBody>
          <a:bodyPr wrap="none" rtlCol="0">
            <a:spAutoFit/>
          </a:bodyPr>
          <a:lstStyle/>
          <a:p>
            <a:r>
              <a:rPr lang="en-US" sz="1200" i="1" dirty="0"/>
              <a:t>Source</a:t>
            </a:r>
            <a:r>
              <a:rPr lang="en-US" sz="1200" i="1" dirty="0" smtClean="0"/>
              <a:t>: </a:t>
            </a:r>
            <a:r>
              <a:rPr lang="en-US" sz="1200" dirty="0" smtClean="0"/>
              <a:t>World </a:t>
            </a:r>
            <a:r>
              <a:rPr lang="en-US" sz="1200" dirty="0"/>
              <a:t>Bank Investment Climate </a:t>
            </a:r>
            <a:r>
              <a:rPr lang="en-US" sz="1200" dirty="0" smtClean="0"/>
              <a:t>Surveys</a:t>
            </a:r>
            <a:endParaRPr lang="ru-RU" sz="1200" dirty="0"/>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99992" y="3683302"/>
            <a:ext cx="4333875" cy="2971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9" name="TextBox 8"/>
          <p:cNvSpPr txBox="1"/>
          <p:nvPr/>
        </p:nvSpPr>
        <p:spPr>
          <a:xfrm>
            <a:off x="5985058" y="6587653"/>
            <a:ext cx="3158942" cy="276999"/>
          </a:xfrm>
          <a:prstGeom prst="rect">
            <a:avLst/>
          </a:prstGeom>
          <a:noFill/>
        </p:spPr>
        <p:txBody>
          <a:bodyPr wrap="none" rtlCol="0">
            <a:spAutoFit/>
          </a:bodyPr>
          <a:lstStyle/>
          <a:p>
            <a:r>
              <a:rPr lang="en-US" sz="1200" i="1" dirty="0"/>
              <a:t>Source</a:t>
            </a:r>
            <a:r>
              <a:rPr lang="en-US" sz="1200" i="1" dirty="0" smtClean="0"/>
              <a:t>: </a:t>
            </a:r>
            <a:r>
              <a:rPr lang="en-US" sz="1200" dirty="0" smtClean="0"/>
              <a:t>World </a:t>
            </a:r>
            <a:r>
              <a:rPr lang="en-US" sz="1200" dirty="0"/>
              <a:t>Bank Investment Climate </a:t>
            </a:r>
            <a:r>
              <a:rPr lang="en-US" sz="1200" dirty="0" smtClean="0"/>
              <a:t>Surveys</a:t>
            </a:r>
            <a:endParaRPr lang="ru-RU" sz="1200" dirty="0"/>
          </a:p>
        </p:txBody>
      </p:sp>
      <p:sp>
        <p:nvSpPr>
          <p:cNvPr id="6" name="TextBox 5"/>
          <p:cNvSpPr txBox="1"/>
          <p:nvPr/>
        </p:nvSpPr>
        <p:spPr>
          <a:xfrm>
            <a:off x="4689704" y="3221637"/>
            <a:ext cx="4454296" cy="461665"/>
          </a:xfrm>
          <a:prstGeom prst="rect">
            <a:avLst/>
          </a:prstGeom>
          <a:noFill/>
        </p:spPr>
        <p:txBody>
          <a:bodyPr wrap="none" rtlCol="0">
            <a:spAutoFit/>
          </a:bodyPr>
          <a:lstStyle/>
          <a:p>
            <a:pPr algn="r"/>
            <a:r>
              <a:rPr lang="en-US" sz="1200" b="1" dirty="0"/>
              <a:t>The inadequacies of finance and infrastructure are severe for many</a:t>
            </a:r>
          </a:p>
          <a:p>
            <a:pPr algn="ctr"/>
            <a:r>
              <a:rPr lang="en-US" sz="1200" b="1" dirty="0"/>
              <a:t>developing countries</a:t>
            </a:r>
            <a:endParaRPr lang="ru-RU" sz="1200" b="1" dirty="0"/>
          </a:p>
        </p:txBody>
      </p:sp>
      <p:sp>
        <p:nvSpPr>
          <p:cNvPr id="7" name="TextBox 6"/>
          <p:cNvSpPr txBox="1"/>
          <p:nvPr/>
        </p:nvSpPr>
        <p:spPr>
          <a:xfrm>
            <a:off x="82583" y="5060822"/>
            <a:ext cx="4320480" cy="1754326"/>
          </a:xfrm>
          <a:prstGeom prst="rect">
            <a:avLst/>
          </a:prstGeom>
          <a:noFill/>
        </p:spPr>
        <p:txBody>
          <a:bodyPr wrap="square" rtlCol="0">
            <a:spAutoFit/>
          </a:bodyPr>
          <a:lstStyle/>
          <a:p>
            <a:r>
              <a:rPr lang="en-US" i="1" dirty="0"/>
              <a:t>Note: </a:t>
            </a:r>
            <a:r>
              <a:rPr lang="en-US" dirty="0"/>
              <a:t>Figure shows the share of firms </a:t>
            </a:r>
            <a:r>
              <a:rPr lang="en-US" dirty="0" smtClean="0"/>
              <a:t>that</a:t>
            </a:r>
            <a:r>
              <a:rPr lang="ru-RU" dirty="0" smtClean="0"/>
              <a:t> </a:t>
            </a:r>
            <a:r>
              <a:rPr lang="en-US" dirty="0" smtClean="0"/>
              <a:t>report </a:t>
            </a:r>
            <a:r>
              <a:rPr lang="en-US" dirty="0"/>
              <a:t>access to finance, and any </a:t>
            </a:r>
            <a:r>
              <a:rPr lang="en-US" dirty="0" smtClean="0"/>
              <a:t>of</a:t>
            </a:r>
            <a:r>
              <a:rPr lang="ru-RU" dirty="0" smtClean="0"/>
              <a:t> </a:t>
            </a:r>
            <a:r>
              <a:rPr lang="en-US" dirty="0" smtClean="0"/>
              <a:t>electricity</a:t>
            </a:r>
            <a:r>
              <a:rPr lang="en-US" dirty="0"/>
              <a:t>, </a:t>
            </a:r>
            <a:r>
              <a:rPr lang="en-US" dirty="0" smtClean="0"/>
              <a:t>telecommunications,</a:t>
            </a:r>
            <a:r>
              <a:rPr lang="ru-RU" dirty="0" smtClean="0"/>
              <a:t> </a:t>
            </a:r>
            <a:r>
              <a:rPr lang="en-US" dirty="0" smtClean="0"/>
              <a:t>or</a:t>
            </a:r>
            <a:r>
              <a:rPr lang="ru-RU" dirty="0" smtClean="0"/>
              <a:t> </a:t>
            </a:r>
            <a:r>
              <a:rPr lang="en-US" dirty="0" smtClean="0"/>
              <a:t>transportation </a:t>
            </a:r>
            <a:r>
              <a:rPr lang="en-US" dirty="0"/>
              <a:t>as "major" or "</a:t>
            </a:r>
            <a:r>
              <a:rPr lang="en-US" dirty="0" smtClean="0"/>
              <a:t>severe«</a:t>
            </a:r>
            <a:r>
              <a:rPr lang="ru-RU" dirty="0" smtClean="0"/>
              <a:t> </a:t>
            </a:r>
            <a:r>
              <a:rPr lang="en-US" dirty="0" smtClean="0"/>
              <a:t>obstacles </a:t>
            </a:r>
            <a:r>
              <a:rPr lang="en-US" dirty="0"/>
              <a:t>to the operation and growth </a:t>
            </a:r>
            <a:r>
              <a:rPr lang="en-US" dirty="0" smtClean="0"/>
              <a:t>of</a:t>
            </a:r>
            <a:r>
              <a:rPr lang="ru-RU" dirty="0" smtClean="0"/>
              <a:t> </a:t>
            </a:r>
            <a:r>
              <a:rPr lang="en-US" dirty="0" smtClean="0"/>
              <a:t>their</a:t>
            </a:r>
            <a:r>
              <a:rPr lang="ru-RU" dirty="0" smtClean="0"/>
              <a:t> </a:t>
            </a:r>
            <a:r>
              <a:rPr lang="en-US" dirty="0" smtClean="0"/>
              <a:t>business</a:t>
            </a:r>
            <a:r>
              <a:rPr lang="en-US" dirty="0"/>
              <a:t>.</a:t>
            </a:r>
            <a:endParaRPr lang="ru-RU" dirty="0"/>
          </a:p>
        </p:txBody>
      </p:sp>
      <p:sp>
        <p:nvSpPr>
          <p:cNvPr id="8" name="Стрелка вправо 7"/>
          <p:cNvSpPr/>
          <p:nvPr/>
        </p:nvSpPr>
        <p:spPr>
          <a:xfrm>
            <a:off x="4333128" y="5733256"/>
            <a:ext cx="356576" cy="1048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Стрелка вправо 9"/>
          <p:cNvSpPr/>
          <p:nvPr/>
        </p:nvSpPr>
        <p:spPr>
          <a:xfrm flipH="1" flipV="1">
            <a:off x="4166264" y="2060848"/>
            <a:ext cx="333728" cy="720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40440037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32656"/>
            <a:ext cx="9144000" cy="652934"/>
          </a:xfrm>
        </p:spPr>
        <p:txBody>
          <a:bodyPr>
            <a:noAutofit/>
          </a:bodyPr>
          <a:lstStyle/>
          <a:p>
            <a:pPr>
              <a:defRPr/>
            </a:pPr>
            <a:r>
              <a:rPr lang="en-US" sz="2800" b="1" dirty="0"/>
              <a:t>Business Environment</a:t>
            </a:r>
            <a:br>
              <a:rPr lang="en-US" sz="2800" b="1" dirty="0"/>
            </a:br>
            <a:r>
              <a:rPr lang="en-US" sz="2800" dirty="0"/>
              <a:t>Defines your attractiveness for each type of FDI investor</a:t>
            </a:r>
            <a:br>
              <a:rPr lang="en-US" sz="2800" dirty="0"/>
            </a:br>
            <a:endParaRPr lang="ru-RU" sz="2800" dirty="0"/>
          </a:p>
        </p:txBody>
      </p:sp>
      <p:pic>
        <p:nvPicPr>
          <p:cNvPr id="4" name="Picture 6"/>
          <p:cNvPicPr>
            <a:picLocks noChangeAspect="1"/>
          </p:cNvPicPr>
          <p:nvPr/>
        </p:nvPicPr>
        <p:blipFill>
          <a:blip r:embed="rId2" cstate="print"/>
          <a:srcRect/>
          <a:stretch>
            <a:fillRect/>
          </a:stretch>
        </p:blipFill>
        <p:spPr bwMode="auto">
          <a:xfrm>
            <a:off x="179512" y="980728"/>
            <a:ext cx="8647112" cy="2814637"/>
          </a:xfrm>
          <a:prstGeom prst="rect">
            <a:avLst/>
          </a:prstGeom>
          <a:noFill/>
          <a:ln w="9525">
            <a:noFill/>
            <a:miter lim="800000"/>
            <a:headEnd/>
            <a:tailEnd/>
          </a:ln>
        </p:spPr>
      </p:pic>
      <p:sp>
        <p:nvSpPr>
          <p:cNvPr id="5" name="TextBox 4"/>
          <p:cNvSpPr txBox="1"/>
          <p:nvPr/>
        </p:nvSpPr>
        <p:spPr>
          <a:xfrm>
            <a:off x="1020763" y="4089400"/>
            <a:ext cx="7513637" cy="2370138"/>
          </a:xfrm>
          <a:prstGeom prst="rect">
            <a:avLst/>
          </a:prstGeom>
          <a:noFill/>
        </p:spPr>
        <p:txBody>
          <a:bodyPr>
            <a:spAutoFit/>
          </a:bodyPr>
          <a:lstStyle/>
          <a:p>
            <a:pPr>
              <a:defRPr/>
            </a:pPr>
            <a:r>
              <a:rPr lang="en-US" sz="1600" dirty="0">
                <a:solidFill>
                  <a:schemeClr val="tx1">
                    <a:lumMod val="75000"/>
                    <a:lumOff val="25000"/>
                  </a:schemeClr>
                </a:solidFill>
                <a:effectLst>
                  <a:outerShdw blurRad="50800" dist="38100" dir="2700000">
                    <a:srgbClr val="000000">
                      <a:alpha val="43000"/>
                    </a:srgbClr>
                  </a:outerShdw>
                </a:effectLst>
                <a:latin typeface="Century Gothic"/>
                <a:ea typeface="ＭＳ Ｐゴシック" charset="-128"/>
                <a:cs typeface="Century Gothic"/>
              </a:rPr>
              <a:t>    GDP </a:t>
            </a:r>
            <a:r>
              <a:rPr lang="en-US" sz="1100" dirty="0">
                <a:solidFill>
                  <a:schemeClr val="tx1">
                    <a:lumMod val="75000"/>
                    <a:lumOff val="25000"/>
                  </a:schemeClr>
                </a:solidFill>
                <a:effectLst>
                  <a:outerShdw blurRad="50800" dist="38100" dir="2700000">
                    <a:srgbClr val="000000">
                      <a:alpha val="43000"/>
                    </a:srgbClr>
                  </a:outerShdw>
                </a:effectLst>
                <a:latin typeface="Century Gothic"/>
                <a:ea typeface="ＭＳ Ｐゴシック" charset="-128"/>
                <a:cs typeface="Century Gothic"/>
              </a:rPr>
              <a:t>per capita    </a:t>
            </a:r>
            <a:r>
              <a:rPr lang="en-US" sz="1100" dirty="0" err="1">
                <a:solidFill>
                  <a:schemeClr val="tx1">
                    <a:lumMod val="75000"/>
                    <a:lumOff val="25000"/>
                  </a:schemeClr>
                </a:solidFill>
                <a:effectLst>
                  <a:outerShdw blurRad="50800" dist="38100" dir="2700000">
                    <a:srgbClr val="000000">
                      <a:alpha val="43000"/>
                    </a:srgbClr>
                  </a:outerShdw>
                </a:effectLst>
                <a:latin typeface="Century Gothic"/>
                <a:ea typeface="ＭＳ Ｐゴシック" charset="-128"/>
                <a:cs typeface="Century Gothic"/>
              </a:rPr>
              <a:t>Labour</a:t>
            </a:r>
            <a:r>
              <a:rPr lang="en-US" sz="1100" dirty="0">
                <a:solidFill>
                  <a:schemeClr val="tx1">
                    <a:lumMod val="75000"/>
                    <a:lumOff val="25000"/>
                  </a:schemeClr>
                </a:solidFill>
                <a:effectLst>
                  <a:outerShdw blurRad="50800" dist="38100" dir="2700000">
                    <a:srgbClr val="000000">
                      <a:alpha val="43000"/>
                    </a:srgbClr>
                  </a:outerShdw>
                </a:effectLst>
                <a:latin typeface="Century Gothic"/>
                <a:ea typeface="ＭＳ Ｐゴシック" charset="-128"/>
                <a:cs typeface="Century Gothic"/>
              </a:rPr>
              <a:t> productivity   Graduates in tertiary </a:t>
            </a:r>
            <a:r>
              <a:rPr lang="en-US" sz="1600" dirty="0">
                <a:solidFill>
                  <a:schemeClr val="tx1">
                    <a:lumMod val="75000"/>
                    <a:lumOff val="25000"/>
                  </a:schemeClr>
                </a:solidFill>
                <a:effectLst>
                  <a:outerShdw blurRad="50800" dist="38100" dir="2700000">
                    <a:srgbClr val="000000">
                      <a:alpha val="43000"/>
                    </a:srgbClr>
                  </a:outerShdw>
                </a:effectLst>
                <a:latin typeface="Century Gothic"/>
                <a:ea typeface="ＭＳ Ｐゴシック" charset="-128"/>
                <a:cs typeface="Century Gothic"/>
              </a:rPr>
              <a:t>Education</a:t>
            </a:r>
            <a:endParaRPr lang="en-US" sz="1100" dirty="0">
              <a:solidFill>
                <a:schemeClr val="tx1">
                  <a:lumMod val="75000"/>
                  <a:lumOff val="25000"/>
                </a:schemeClr>
              </a:solidFill>
              <a:effectLst>
                <a:outerShdw blurRad="50800" dist="38100" dir="2700000">
                  <a:srgbClr val="000000">
                    <a:alpha val="43000"/>
                  </a:srgbClr>
                </a:outerShdw>
              </a:effectLst>
              <a:latin typeface="Century Gothic"/>
              <a:ea typeface="ＭＳ Ｐゴシック" charset="-128"/>
              <a:cs typeface="Century Gothic"/>
            </a:endParaRPr>
          </a:p>
          <a:p>
            <a:pPr>
              <a:defRPr/>
            </a:pPr>
            <a:r>
              <a:rPr lang="en-US" sz="1100" dirty="0">
                <a:solidFill>
                  <a:schemeClr val="tx1">
                    <a:lumMod val="75000"/>
                    <a:lumOff val="25000"/>
                  </a:schemeClr>
                </a:solidFill>
                <a:effectLst>
                  <a:outerShdw blurRad="50800" dist="38100" dir="2700000">
                    <a:srgbClr val="000000">
                      <a:alpha val="43000"/>
                    </a:srgbClr>
                  </a:outerShdw>
                </a:effectLst>
                <a:latin typeface="Century Gothic"/>
                <a:ea typeface="ＭＳ Ｐゴシック" charset="-128"/>
                <a:cs typeface="Century Gothic"/>
              </a:rPr>
              <a:t>    Students enrolled in tertiary education      </a:t>
            </a:r>
            <a:r>
              <a:rPr lang="en-US" sz="1600" dirty="0">
                <a:solidFill>
                  <a:schemeClr val="tx1">
                    <a:lumMod val="75000"/>
                    <a:lumOff val="25000"/>
                  </a:schemeClr>
                </a:solidFill>
                <a:effectLst>
                  <a:outerShdw blurRad="50800" dist="38100" dir="2700000">
                    <a:srgbClr val="000000">
                      <a:alpha val="43000"/>
                    </a:srgbClr>
                  </a:outerShdw>
                </a:effectLst>
                <a:latin typeface="Century Gothic"/>
                <a:ea typeface="ＭＳ Ｐゴシック" charset="-128"/>
                <a:cs typeface="Century Gothic"/>
              </a:rPr>
              <a:t>R&amp;D expenditure </a:t>
            </a:r>
            <a:r>
              <a:rPr lang="en-US" sz="1100" dirty="0">
                <a:solidFill>
                  <a:schemeClr val="tx1">
                    <a:lumMod val="75000"/>
                    <a:lumOff val="25000"/>
                  </a:schemeClr>
                </a:solidFill>
                <a:effectLst>
                  <a:outerShdw blurRad="50800" dist="38100" dir="2700000">
                    <a:srgbClr val="000000">
                      <a:alpha val="43000"/>
                    </a:srgbClr>
                  </a:outerShdw>
                </a:effectLst>
                <a:latin typeface="Century Gothic"/>
                <a:ea typeface="ＭＳ Ｐゴシック" charset="-128"/>
                <a:cs typeface="Century Gothic"/>
              </a:rPr>
              <a:t>as a %of GDP</a:t>
            </a:r>
          </a:p>
          <a:p>
            <a:pPr>
              <a:defRPr/>
            </a:pPr>
            <a:r>
              <a:rPr lang="en-US" sz="1600" dirty="0">
                <a:solidFill>
                  <a:schemeClr val="tx1">
                    <a:lumMod val="75000"/>
                    <a:lumOff val="25000"/>
                  </a:schemeClr>
                </a:solidFill>
                <a:effectLst>
                  <a:outerShdw blurRad="50800" dist="38100" dir="2700000">
                    <a:srgbClr val="000000">
                      <a:alpha val="43000"/>
                    </a:srgbClr>
                  </a:outerShdw>
                </a:effectLst>
                <a:latin typeface="Century Gothic"/>
                <a:ea typeface="ＭＳ Ｐゴシック" charset="-128"/>
                <a:cs typeface="Century Gothic"/>
              </a:rPr>
              <a:t> Venture Capital </a:t>
            </a:r>
            <a:r>
              <a:rPr lang="en-US" sz="1100" dirty="0">
                <a:solidFill>
                  <a:schemeClr val="tx1">
                    <a:lumMod val="75000"/>
                    <a:lumOff val="25000"/>
                  </a:schemeClr>
                </a:solidFill>
                <a:effectLst>
                  <a:outerShdw blurRad="50800" dist="38100" dir="2700000">
                    <a:srgbClr val="000000">
                      <a:alpha val="43000"/>
                    </a:srgbClr>
                  </a:outerShdw>
                </a:effectLst>
                <a:latin typeface="Century Gothic"/>
                <a:ea typeface="ＭＳ Ｐゴシック" charset="-128"/>
                <a:cs typeface="Century Gothic"/>
              </a:rPr>
              <a:t>and </a:t>
            </a:r>
            <a:r>
              <a:rPr lang="en-US" sz="1600" dirty="0">
                <a:solidFill>
                  <a:schemeClr val="tx1">
                    <a:lumMod val="75000"/>
                    <a:lumOff val="25000"/>
                  </a:schemeClr>
                </a:solidFill>
                <a:effectLst>
                  <a:outerShdw blurRad="50800" dist="38100" dir="2700000">
                    <a:srgbClr val="000000">
                      <a:alpha val="43000"/>
                    </a:srgbClr>
                  </a:outerShdw>
                </a:effectLst>
                <a:latin typeface="Century Gothic"/>
                <a:ea typeface="ＭＳ Ｐゴシック" charset="-128"/>
                <a:cs typeface="Century Gothic"/>
              </a:rPr>
              <a:t>Private Equity </a:t>
            </a:r>
            <a:r>
              <a:rPr lang="en-US" sz="1100" dirty="0">
                <a:solidFill>
                  <a:schemeClr val="tx1">
                    <a:lumMod val="75000"/>
                    <a:lumOff val="25000"/>
                  </a:schemeClr>
                </a:solidFill>
                <a:effectLst>
                  <a:outerShdw blurRad="50800" dist="38100" dir="2700000">
                    <a:srgbClr val="000000">
                      <a:alpha val="43000"/>
                    </a:srgbClr>
                  </a:outerShdw>
                </a:effectLst>
                <a:latin typeface="Century Gothic"/>
                <a:ea typeface="ＭＳ Ｐゴシック" charset="-128"/>
                <a:cs typeface="Century Gothic"/>
              </a:rPr>
              <a:t>attractiveness 	    </a:t>
            </a:r>
            <a:r>
              <a:rPr lang="en-US" sz="1100" dirty="0" err="1">
                <a:solidFill>
                  <a:schemeClr val="tx1">
                    <a:lumMod val="75000"/>
                    <a:lumOff val="25000"/>
                  </a:schemeClr>
                </a:solidFill>
                <a:effectLst>
                  <a:outerShdw blurRad="50800" dist="38100" dir="2700000">
                    <a:srgbClr val="000000">
                      <a:alpha val="43000"/>
                    </a:srgbClr>
                  </a:outerShdw>
                </a:effectLst>
                <a:latin typeface="Century Gothic"/>
                <a:ea typeface="ＭＳ Ｐゴシック" charset="-128"/>
                <a:cs typeface="Century Gothic"/>
              </a:rPr>
              <a:t>Labour</a:t>
            </a:r>
            <a:r>
              <a:rPr lang="en-US" sz="1600" dirty="0">
                <a:solidFill>
                  <a:schemeClr val="tx1">
                    <a:lumMod val="75000"/>
                    <a:lumOff val="25000"/>
                  </a:schemeClr>
                </a:solidFill>
                <a:effectLst>
                  <a:outerShdw blurRad="50800" dist="38100" dir="2700000">
                    <a:srgbClr val="000000">
                      <a:alpha val="43000"/>
                    </a:srgbClr>
                  </a:outerShdw>
                </a:effectLst>
                <a:latin typeface="Century Gothic"/>
                <a:ea typeface="ＭＳ Ｐゴシック" charset="-128"/>
                <a:cs typeface="Century Gothic"/>
              </a:rPr>
              <a:t>Cost</a:t>
            </a:r>
          </a:p>
          <a:p>
            <a:pPr>
              <a:defRPr/>
            </a:pPr>
            <a:r>
              <a:rPr lang="en-US" sz="1600" dirty="0">
                <a:solidFill>
                  <a:schemeClr val="tx1">
                    <a:lumMod val="75000"/>
                    <a:lumOff val="25000"/>
                  </a:schemeClr>
                </a:solidFill>
                <a:effectLst>
                  <a:outerShdw blurRad="50800" dist="38100" dir="2700000">
                    <a:srgbClr val="000000">
                      <a:alpha val="43000"/>
                    </a:srgbClr>
                  </a:outerShdw>
                </a:effectLst>
                <a:latin typeface="Century Gothic"/>
                <a:ea typeface="ＭＳ Ｐゴシック" charset="-128"/>
                <a:cs typeface="Century Gothic"/>
              </a:rPr>
              <a:t>Unemployment </a:t>
            </a:r>
            <a:r>
              <a:rPr lang="en-US" sz="1100" dirty="0">
                <a:solidFill>
                  <a:schemeClr val="tx1">
                    <a:lumMod val="75000"/>
                    <a:lumOff val="25000"/>
                  </a:schemeClr>
                </a:solidFill>
                <a:effectLst>
                  <a:outerShdw blurRad="50800" dist="38100" dir="2700000">
                    <a:srgbClr val="000000">
                      <a:alpha val="43000"/>
                    </a:srgbClr>
                  </a:outerShdw>
                </a:effectLst>
                <a:latin typeface="Century Gothic"/>
                <a:ea typeface="ＭＳ Ｐゴシック" charset="-128"/>
                <a:cs typeface="Century Gothic"/>
              </a:rPr>
              <a:t>rate		Difficulty of hiring	   Rigidity of working hours</a:t>
            </a:r>
          </a:p>
          <a:p>
            <a:pPr>
              <a:defRPr/>
            </a:pPr>
            <a:r>
              <a:rPr lang="en-US" sz="1100" dirty="0">
                <a:solidFill>
                  <a:schemeClr val="tx1">
                    <a:lumMod val="75000"/>
                    <a:lumOff val="25000"/>
                  </a:schemeClr>
                </a:solidFill>
                <a:effectLst>
                  <a:outerShdw blurRad="50800" dist="38100" dir="2700000">
                    <a:srgbClr val="000000">
                      <a:alpha val="43000"/>
                    </a:srgbClr>
                  </a:outerShdw>
                </a:effectLst>
                <a:latin typeface="Century Gothic"/>
                <a:ea typeface="ＭＳ Ｐゴシック" charset="-128"/>
                <a:cs typeface="Century Gothic"/>
              </a:rPr>
              <a:t>  Difficulty of redundancy		Redundancy cost			  Political </a:t>
            </a:r>
            <a:r>
              <a:rPr lang="en-US" sz="1600" dirty="0">
                <a:solidFill>
                  <a:schemeClr val="tx1">
                    <a:lumMod val="75000"/>
                    <a:lumOff val="25000"/>
                  </a:schemeClr>
                </a:solidFill>
                <a:effectLst>
                  <a:outerShdw blurRad="50800" dist="38100" dir="2700000">
                    <a:srgbClr val="000000">
                      <a:alpha val="43000"/>
                    </a:srgbClr>
                  </a:outerShdw>
                </a:effectLst>
                <a:latin typeface="Century Gothic"/>
                <a:ea typeface="ＭＳ Ｐゴシック" charset="-128"/>
                <a:cs typeface="Century Gothic"/>
              </a:rPr>
              <a:t>Stability</a:t>
            </a:r>
          </a:p>
          <a:p>
            <a:pPr>
              <a:defRPr/>
            </a:pPr>
            <a:r>
              <a:rPr lang="en-US" sz="1600" dirty="0">
                <a:solidFill>
                  <a:schemeClr val="tx1">
                    <a:lumMod val="75000"/>
                    <a:lumOff val="25000"/>
                  </a:schemeClr>
                </a:solidFill>
                <a:effectLst>
                  <a:outerShdw blurRad="50800" dist="38100" dir="2700000">
                    <a:srgbClr val="000000">
                      <a:alpha val="43000"/>
                    </a:srgbClr>
                  </a:outerShdw>
                </a:effectLst>
                <a:latin typeface="Century Gothic"/>
                <a:ea typeface="ＭＳ Ｐゴシック" charset="-128"/>
                <a:cs typeface="Century Gothic"/>
              </a:rPr>
              <a:t>Economic freedom</a:t>
            </a:r>
            <a:r>
              <a:rPr lang="en-US" sz="1100" dirty="0">
                <a:solidFill>
                  <a:schemeClr val="tx1">
                    <a:lumMod val="75000"/>
                    <a:lumOff val="25000"/>
                  </a:schemeClr>
                </a:solidFill>
                <a:effectLst>
                  <a:outerShdw blurRad="50800" dist="38100" dir="2700000">
                    <a:srgbClr val="000000">
                      <a:alpha val="43000"/>
                    </a:srgbClr>
                  </a:outerShdw>
                </a:effectLst>
                <a:latin typeface="Century Gothic"/>
                <a:ea typeface="ＭＳ Ｐゴシック" charset="-128"/>
                <a:cs typeface="Century Gothic"/>
              </a:rPr>
              <a:t>   Corruption perception   </a:t>
            </a:r>
            <a:r>
              <a:rPr lang="en-US" sz="1600" dirty="0">
                <a:solidFill>
                  <a:schemeClr val="tx1">
                    <a:lumMod val="75000"/>
                    <a:lumOff val="25000"/>
                  </a:schemeClr>
                </a:solidFill>
                <a:effectLst>
                  <a:outerShdw blurRad="50800" dist="38100" dir="2700000">
                    <a:srgbClr val="000000">
                      <a:alpha val="43000"/>
                    </a:srgbClr>
                  </a:outerShdw>
                </a:effectLst>
                <a:latin typeface="Century Gothic"/>
                <a:ea typeface="ＭＳ Ｐゴシック" charset="-128"/>
                <a:cs typeface="Century Gothic"/>
              </a:rPr>
              <a:t>Environment </a:t>
            </a:r>
            <a:r>
              <a:rPr lang="en-US" sz="1100" dirty="0">
                <a:solidFill>
                  <a:schemeClr val="tx1">
                    <a:lumMod val="75000"/>
                    <a:lumOff val="25000"/>
                  </a:schemeClr>
                </a:solidFill>
                <a:effectLst>
                  <a:outerShdw blurRad="50800" dist="38100" dir="2700000">
                    <a:srgbClr val="000000">
                      <a:alpha val="43000"/>
                    </a:srgbClr>
                  </a:outerShdw>
                </a:effectLst>
                <a:latin typeface="Century Gothic"/>
                <a:ea typeface="ＭＳ Ｐゴシック" charset="-128"/>
                <a:cs typeface="Century Gothic"/>
              </a:rPr>
              <a:t>performance</a:t>
            </a:r>
          </a:p>
          <a:p>
            <a:pPr>
              <a:defRPr/>
            </a:pPr>
            <a:r>
              <a:rPr lang="en-US" sz="1100" dirty="0">
                <a:solidFill>
                  <a:schemeClr val="tx1">
                    <a:lumMod val="75000"/>
                    <a:lumOff val="25000"/>
                  </a:schemeClr>
                </a:solidFill>
                <a:effectLst>
                  <a:outerShdw blurRad="50800" dist="38100" dir="2700000">
                    <a:srgbClr val="000000">
                      <a:alpha val="43000"/>
                    </a:srgbClr>
                  </a:outerShdw>
                </a:effectLst>
                <a:latin typeface="Century Gothic"/>
                <a:ea typeface="ＭＳ Ｐゴシック" charset="-128"/>
                <a:cs typeface="Century Gothic"/>
              </a:rPr>
              <a:t>     Effective corporate tax rate		Country </a:t>
            </a:r>
            <a:r>
              <a:rPr lang="en-US" sz="1600" dirty="0">
                <a:solidFill>
                  <a:schemeClr val="tx1">
                    <a:lumMod val="75000"/>
                    <a:lumOff val="25000"/>
                  </a:schemeClr>
                </a:solidFill>
                <a:effectLst>
                  <a:outerShdw blurRad="50800" dist="38100" dir="2700000">
                    <a:srgbClr val="000000">
                      <a:alpha val="43000"/>
                    </a:srgbClr>
                  </a:outerShdw>
                </a:effectLst>
                <a:latin typeface="Century Gothic"/>
                <a:ea typeface="ＭＳ Ｐゴシック" charset="-128"/>
                <a:cs typeface="Century Gothic"/>
              </a:rPr>
              <a:t>RiskEase </a:t>
            </a:r>
            <a:r>
              <a:rPr lang="en-US" sz="1100" dirty="0">
                <a:solidFill>
                  <a:schemeClr val="tx1">
                    <a:lumMod val="75000"/>
                    <a:lumOff val="25000"/>
                  </a:schemeClr>
                </a:solidFill>
                <a:effectLst>
                  <a:outerShdw blurRad="50800" dist="38100" dir="2700000">
                    <a:srgbClr val="000000">
                      <a:alpha val="43000"/>
                    </a:srgbClr>
                  </a:outerShdw>
                </a:effectLst>
                <a:latin typeface="Century Gothic"/>
                <a:ea typeface="ＭＳ Ｐゴシック" charset="-128"/>
                <a:cs typeface="Century Gothic"/>
              </a:rPr>
              <a:t>of doing business</a:t>
            </a:r>
          </a:p>
          <a:p>
            <a:pPr>
              <a:defRPr/>
            </a:pPr>
            <a:r>
              <a:rPr lang="en-US" sz="1100" dirty="0">
                <a:solidFill>
                  <a:schemeClr val="tx1">
                    <a:lumMod val="75000"/>
                    <a:lumOff val="25000"/>
                  </a:schemeClr>
                </a:solidFill>
                <a:effectLst>
                  <a:outerShdw blurRad="50800" dist="38100" dir="2700000">
                    <a:srgbClr val="000000">
                      <a:alpha val="43000"/>
                    </a:srgbClr>
                  </a:outerShdw>
                </a:effectLst>
                <a:latin typeface="Century Gothic"/>
                <a:ea typeface="ＭＳ Ｐゴシック" charset="-128"/>
                <a:cs typeface="Century Gothic"/>
              </a:rPr>
              <a:t>       Business climate 		country </a:t>
            </a:r>
            <a:r>
              <a:rPr lang="en-US" sz="1600" dirty="0">
                <a:solidFill>
                  <a:schemeClr val="tx1">
                    <a:lumMod val="75000"/>
                    <a:lumOff val="25000"/>
                  </a:schemeClr>
                </a:solidFill>
                <a:effectLst>
                  <a:outerShdw blurRad="50800" dist="38100" dir="2700000">
                    <a:srgbClr val="000000">
                      <a:alpha val="43000"/>
                    </a:srgbClr>
                  </a:outerShdw>
                </a:effectLst>
                <a:latin typeface="Century Gothic"/>
                <a:ea typeface="ＭＳ Ｐゴシック" charset="-128"/>
                <a:cs typeface="Century Gothic"/>
              </a:rPr>
              <a:t>Brand</a:t>
            </a:r>
            <a:r>
              <a:rPr lang="en-US" sz="1100" dirty="0">
                <a:solidFill>
                  <a:schemeClr val="tx1">
                    <a:lumMod val="75000"/>
                    <a:lumOff val="25000"/>
                  </a:schemeClr>
                </a:solidFill>
                <a:effectLst>
                  <a:outerShdw blurRad="50800" dist="38100" dir="2700000">
                    <a:srgbClr val="000000">
                      <a:alpha val="43000"/>
                    </a:srgbClr>
                  </a:outerShdw>
                </a:effectLst>
                <a:latin typeface="Century Gothic"/>
                <a:ea typeface="ＭＳ Ｐゴシック" charset="-128"/>
                <a:cs typeface="Century Gothic"/>
              </a:rPr>
              <a:t> value	</a:t>
            </a:r>
            <a:r>
              <a:rPr lang="en-US" sz="1600" dirty="0">
                <a:solidFill>
                  <a:schemeClr val="tx1">
                    <a:lumMod val="75000"/>
                    <a:lumOff val="25000"/>
                  </a:schemeClr>
                </a:solidFill>
                <a:effectLst>
                  <a:outerShdw blurRad="50800" dist="38100" dir="2700000">
                    <a:srgbClr val="000000">
                      <a:alpha val="43000"/>
                    </a:srgbClr>
                  </a:outerShdw>
                </a:effectLst>
                <a:latin typeface="Century Gothic"/>
                <a:ea typeface="ＭＳ Ｐゴシック" charset="-128"/>
                <a:cs typeface="Century Gothic"/>
              </a:rPr>
              <a:t>Logistics </a:t>
            </a:r>
            <a:r>
              <a:rPr lang="en-US" sz="1100" dirty="0">
                <a:solidFill>
                  <a:schemeClr val="tx1">
                    <a:lumMod val="75000"/>
                    <a:lumOff val="25000"/>
                  </a:schemeClr>
                </a:solidFill>
                <a:effectLst>
                  <a:outerShdw blurRad="50800" dist="38100" dir="2700000">
                    <a:srgbClr val="000000">
                      <a:alpha val="43000"/>
                    </a:srgbClr>
                  </a:outerShdw>
                </a:effectLst>
                <a:latin typeface="Century Gothic"/>
                <a:ea typeface="ＭＳ Ｐゴシック" charset="-128"/>
                <a:cs typeface="Century Gothic"/>
              </a:rPr>
              <a:t>performance</a:t>
            </a:r>
          </a:p>
          <a:p>
            <a:pPr>
              <a:defRPr/>
            </a:pPr>
            <a:r>
              <a:rPr lang="en-US" sz="1600" dirty="0">
                <a:solidFill>
                  <a:schemeClr val="tx1">
                    <a:lumMod val="75000"/>
                    <a:lumOff val="25000"/>
                  </a:schemeClr>
                </a:solidFill>
                <a:effectLst>
                  <a:outerShdw blurRad="50800" dist="38100" dir="2700000">
                    <a:srgbClr val="000000">
                      <a:alpha val="43000"/>
                    </a:srgbClr>
                  </a:outerShdw>
                </a:effectLst>
                <a:latin typeface="Century Gothic"/>
                <a:ea typeface="ＭＳ Ｐゴシック" charset="-128"/>
                <a:cs typeface="Century Gothic"/>
              </a:rPr>
              <a:t>           Networked </a:t>
            </a:r>
            <a:r>
              <a:rPr lang="en-US" sz="1100" dirty="0">
                <a:solidFill>
                  <a:schemeClr val="tx1">
                    <a:lumMod val="75000"/>
                    <a:lumOff val="25000"/>
                  </a:schemeClr>
                </a:solidFill>
                <a:effectLst>
                  <a:outerShdw blurRad="50800" dist="38100" dir="2700000">
                    <a:srgbClr val="000000">
                      <a:alpha val="43000"/>
                    </a:srgbClr>
                  </a:outerShdw>
                </a:effectLst>
                <a:latin typeface="Century Gothic"/>
                <a:ea typeface="ＭＳ Ｐゴシック" charset="-128"/>
                <a:cs typeface="Century Gothic"/>
              </a:rPr>
              <a:t>readiness		   Global </a:t>
            </a:r>
            <a:r>
              <a:rPr lang="en-US" sz="1600" dirty="0">
                <a:solidFill>
                  <a:schemeClr val="tx1">
                    <a:lumMod val="75000"/>
                    <a:lumOff val="25000"/>
                  </a:schemeClr>
                </a:solidFill>
                <a:effectLst>
                  <a:outerShdw blurRad="50800" dist="38100" dir="2700000">
                    <a:srgbClr val="000000">
                      <a:alpha val="43000"/>
                    </a:srgbClr>
                  </a:outerShdw>
                </a:effectLst>
                <a:latin typeface="Century Gothic"/>
                <a:ea typeface="ＭＳ Ｐゴシック" charset="-128"/>
                <a:cs typeface="Century Gothic"/>
              </a:rPr>
              <a:t>Financial centers</a:t>
            </a:r>
            <a:endParaRPr lang="en-US" sz="1100" dirty="0">
              <a:solidFill>
                <a:schemeClr val="tx1">
                  <a:lumMod val="75000"/>
                  <a:lumOff val="25000"/>
                </a:schemeClr>
              </a:solidFill>
              <a:effectLst>
                <a:outerShdw blurRad="50800" dist="38100" dir="2700000">
                  <a:srgbClr val="000000">
                    <a:alpha val="43000"/>
                  </a:srgbClr>
                </a:outerShdw>
              </a:effectLst>
              <a:latin typeface="Century Gothic"/>
              <a:ea typeface="ＭＳ Ｐゴシック" charset="-128"/>
              <a:cs typeface="Century Gothic"/>
            </a:endParaRPr>
          </a:p>
        </p:txBody>
      </p:sp>
      <p:sp>
        <p:nvSpPr>
          <p:cNvPr id="6" name="Rectangle 10"/>
          <p:cNvSpPr/>
          <p:nvPr/>
        </p:nvSpPr>
        <p:spPr>
          <a:xfrm>
            <a:off x="912813" y="3714750"/>
            <a:ext cx="7412037" cy="369888"/>
          </a:xfrm>
          <a:prstGeom prst="rect">
            <a:avLst/>
          </a:prstGeom>
        </p:spPr>
        <p:txBody>
          <a:bodyPr wrap="none">
            <a:spAutoFit/>
          </a:bodyPr>
          <a:lstStyle/>
          <a:p>
            <a:pPr algn="ctr">
              <a:defRPr/>
            </a:pPr>
            <a:r>
              <a:rPr lang="en-US" sz="1800" i="1" dirty="0">
                <a:effectLst>
                  <a:outerShdw blurRad="50800" dist="38100" dir="2700000">
                    <a:srgbClr val="000000">
                      <a:alpha val="43000"/>
                    </a:srgbClr>
                  </a:outerShdw>
                </a:effectLst>
                <a:latin typeface="Century Gothic"/>
                <a:ea typeface="ＭＳ Ｐゴシック" charset="-128"/>
                <a:cs typeface="Century Gothic"/>
              </a:rPr>
              <a:t>The Business Environment DNA is unique for every FDI investment!</a:t>
            </a:r>
          </a:p>
        </p:txBody>
      </p:sp>
    </p:spTree>
    <p:extLst>
      <p:ext uri="{BB962C8B-B14F-4D97-AF65-F5344CB8AC3E}">
        <p14:creationId xmlns:p14="http://schemas.microsoft.com/office/powerpoint/2010/main" val="39895503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Date Placeholder 1"/>
          <p:cNvSpPr>
            <a:spLocks noGrp="1"/>
          </p:cNvSpPr>
          <p:nvPr>
            <p:ph type="dt" sz="quarter" idx="10"/>
          </p:nvPr>
        </p:nvSpPr>
        <p:spPr bwMode="auto">
          <a:noFill/>
          <a:ln>
            <a:miter lim="800000"/>
            <a:headEnd/>
            <a:tailEnd/>
          </a:ln>
        </p:spPr>
        <p:txBody>
          <a:bodyPr/>
          <a:lstStyle/>
          <a:p>
            <a:fld id="{9DA1145A-0EBC-48DA-BB62-BE13D265AE0B}" type="datetime4">
              <a:rPr lang="en-US">
                <a:ea typeface="ＭＳ Ｐゴシック"/>
              </a:rPr>
              <a:pPr/>
              <a:t>December 2, 2014</a:t>
            </a:fld>
            <a:endParaRPr lang="en-US">
              <a:ea typeface="ＭＳ Ｐゴシック"/>
            </a:endParaRPr>
          </a:p>
        </p:txBody>
      </p:sp>
      <p:sp>
        <p:nvSpPr>
          <p:cNvPr id="28674" name="Slide Number Placeholder 2"/>
          <p:cNvSpPr>
            <a:spLocks noGrp="1"/>
          </p:cNvSpPr>
          <p:nvPr>
            <p:ph type="sldNum" sz="quarter" idx="11"/>
          </p:nvPr>
        </p:nvSpPr>
        <p:spPr bwMode="auto">
          <a:noFill/>
          <a:ln>
            <a:miter lim="800000"/>
            <a:headEnd/>
            <a:tailEnd/>
          </a:ln>
        </p:spPr>
        <p:txBody>
          <a:bodyPr/>
          <a:lstStyle/>
          <a:p>
            <a:fld id="{3ABB8D12-0CE2-41C2-B449-DB15163303AD}" type="slidenum">
              <a:rPr lang="en-US">
                <a:ea typeface="ＭＳ Ｐゴシック"/>
              </a:rPr>
              <a:pPr/>
              <a:t>9</a:t>
            </a:fld>
            <a:endParaRPr lang="en-US">
              <a:ea typeface="ＭＳ Ｐゴシック"/>
            </a:endParaRPr>
          </a:p>
        </p:txBody>
      </p:sp>
      <p:sp>
        <p:nvSpPr>
          <p:cNvPr id="7" name="TextBox 6"/>
          <p:cNvSpPr txBox="1"/>
          <p:nvPr/>
        </p:nvSpPr>
        <p:spPr>
          <a:xfrm>
            <a:off x="0" y="2996952"/>
            <a:ext cx="2921000" cy="3861048"/>
          </a:xfrm>
          <a:prstGeom prst="rect">
            <a:avLst/>
          </a:prstGeom>
          <a:noFill/>
        </p:spPr>
        <p:txBody>
          <a:bodyPr>
            <a:normAutofit/>
          </a:bodyPr>
          <a:lstStyle/>
          <a:p>
            <a:pPr algn="ctr">
              <a:defRPr/>
            </a:pPr>
            <a:r>
              <a:rPr lang="en-GB" sz="2000" dirty="0">
                <a:solidFill>
                  <a:schemeClr val="tx1">
                    <a:lumMod val="75000"/>
                    <a:lumOff val="25000"/>
                  </a:schemeClr>
                </a:solidFill>
                <a:effectLst>
                  <a:outerShdw blurRad="50800" dist="38100" dir="2700000">
                    <a:srgbClr val="000000">
                      <a:alpha val="43000"/>
                    </a:srgbClr>
                  </a:outerShdw>
                </a:effectLst>
                <a:latin typeface="Century Gothic"/>
                <a:ea typeface="ＭＳ Ｐゴシック" charset="-128"/>
                <a:cs typeface="Century Gothic"/>
              </a:rPr>
              <a:t>With all location factors equally weighted </a:t>
            </a:r>
            <a:r>
              <a:rPr lang="en-GB" sz="2000" dirty="0" smtClean="0">
                <a:solidFill>
                  <a:schemeClr val="tx1">
                    <a:lumMod val="75000"/>
                    <a:lumOff val="25000"/>
                  </a:schemeClr>
                </a:solidFill>
                <a:effectLst>
                  <a:outerShdw blurRad="50800" dist="38100" dir="2700000">
                    <a:srgbClr val="000000">
                      <a:alpha val="43000"/>
                    </a:srgbClr>
                  </a:outerShdw>
                </a:effectLst>
                <a:latin typeface="Century Gothic"/>
                <a:ea typeface="ＭＳ Ｐゴシック" charset="-128"/>
                <a:cs typeface="Century Gothic"/>
              </a:rPr>
              <a:t>17 </a:t>
            </a:r>
            <a:r>
              <a:rPr lang="en-GB" sz="2000" dirty="0">
                <a:solidFill>
                  <a:schemeClr val="tx1">
                    <a:lumMod val="75000"/>
                    <a:lumOff val="25000"/>
                  </a:schemeClr>
                </a:solidFill>
                <a:effectLst>
                  <a:outerShdw blurRad="50800" dist="38100" dir="2700000">
                    <a:srgbClr val="000000">
                      <a:alpha val="43000"/>
                    </a:srgbClr>
                  </a:outerShdw>
                </a:effectLst>
                <a:latin typeface="Century Gothic"/>
                <a:ea typeface="ＭＳ Ｐゴシック" charset="-128"/>
                <a:cs typeface="Century Gothic"/>
              </a:rPr>
              <a:t>countries </a:t>
            </a:r>
            <a:r>
              <a:rPr lang="en-US" sz="2000" dirty="0" smtClean="0">
                <a:solidFill>
                  <a:schemeClr val="tx1">
                    <a:lumMod val="75000"/>
                    <a:lumOff val="25000"/>
                  </a:schemeClr>
                </a:solidFill>
                <a:effectLst>
                  <a:outerShdw blurRad="50800" dist="38100" dir="2700000">
                    <a:srgbClr val="000000">
                      <a:alpha val="43000"/>
                    </a:srgbClr>
                  </a:outerShdw>
                </a:effectLst>
                <a:latin typeface="Century Gothic"/>
                <a:ea typeface="ＭＳ Ｐゴシック" charset="-128"/>
                <a:cs typeface="Century Gothic"/>
              </a:rPr>
              <a:t>were </a:t>
            </a:r>
            <a:r>
              <a:rPr lang="en-GB" sz="2000" dirty="0" smtClean="0">
                <a:solidFill>
                  <a:schemeClr val="tx1">
                    <a:lumMod val="75000"/>
                    <a:lumOff val="25000"/>
                  </a:schemeClr>
                </a:solidFill>
                <a:effectLst>
                  <a:outerShdw blurRad="50800" dist="38100" dir="2700000">
                    <a:srgbClr val="000000">
                      <a:alpha val="43000"/>
                    </a:srgbClr>
                  </a:outerShdw>
                </a:effectLst>
                <a:latin typeface="Century Gothic"/>
                <a:ea typeface="ＭＳ Ｐゴシック" charset="-128"/>
                <a:cs typeface="Century Gothic"/>
              </a:rPr>
              <a:t>compared </a:t>
            </a:r>
            <a:r>
              <a:rPr lang="en-GB" sz="2000" dirty="0">
                <a:solidFill>
                  <a:schemeClr val="tx1">
                    <a:lumMod val="75000"/>
                    <a:lumOff val="25000"/>
                  </a:schemeClr>
                </a:solidFill>
                <a:effectLst>
                  <a:outerShdw blurRad="50800" dist="38100" dir="2700000">
                    <a:srgbClr val="000000">
                      <a:alpha val="43000"/>
                    </a:srgbClr>
                  </a:outerShdw>
                </a:effectLst>
                <a:latin typeface="Century Gothic"/>
                <a:ea typeface="ＭＳ Ｐゴシック" charset="-128"/>
                <a:cs typeface="Century Gothic"/>
              </a:rPr>
              <a:t>using 30 data series.</a:t>
            </a:r>
          </a:p>
          <a:p>
            <a:pPr algn="ctr">
              <a:defRPr/>
            </a:pPr>
            <a:endParaRPr lang="en-GB" sz="2000" dirty="0">
              <a:solidFill>
                <a:schemeClr val="tx1">
                  <a:lumMod val="75000"/>
                  <a:lumOff val="25000"/>
                </a:schemeClr>
              </a:solidFill>
              <a:effectLst>
                <a:outerShdw blurRad="50800" dist="38100" dir="2700000">
                  <a:srgbClr val="000000">
                    <a:alpha val="43000"/>
                  </a:srgbClr>
                </a:outerShdw>
              </a:effectLst>
              <a:latin typeface="Century Gothic"/>
              <a:ea typeface="ＭＳ Ｐゴシック" charset="-128"/>
              <a:cs typeface="Century Gothic"/>
            </a:endParaRPr>
          </a:p>
          <a:p>
            <a:pPr algn="ctr">
              <a:defRPr/>
            </a:pPr>
            <a:r>
              <a:rPr lang="en-GB" sz="2000" dirty="0">
                <a:solidFill>
                  <a:schemeClr val="tx1">
                    <a:lumMod val="75000"/>
                    <a:lumOff val="25000"/>
                  </a:schemeClr>
                </a:solidFill>
                <a:effectLst>
                  <a:outerShdw blurRad="50800" dist="38100" dir="2700000">
                    <a:srgbClr val="000000">
                      <a:alpha val="43000"/>
                    </a:srgbClr>
                  </a:outerShdw>
                </a:effectLst>
                <a:latin typeface="Century Gothic"/>
                <a:ea typeface="ＭＳ Ｐゴシック" charset="-128"/>
                <a:cs typeface="Century Gothic"/>
              </a:rPr>
              <a:t>This </a:t>
            </a:r>
            <a:r>
              <a:rPr lang="en-GB" sz="2000" dirty="0" smtClean="0">
                <a:solidFill>
                  <a:schemeClr val="tx1">
                    <a:lumMod val="75000"/>
                    <a:lumOff val="25000"/>
                  </a:schemeClr>
                </a:solidFill>
                <a:effectLst>
                  <a:outerShdw blurRad="50800" dist="38100" dir="2700000">
                    <a:srgbClr val="000000">
                      <a:alpha val="43000"/>
                    </a:srgbClr>
                  </a:outerShdw>
                </a:effectLst>
                <a:latin typeface="Century Gothic"/>
                <a:ea typeface="ＭＳ Ｐゴシック" charset="-128"/>
                <a:cs typeface="Century Gothic"/>
              </a:rPr>
              <a:t>profile </a:t>
            </a:r>
            <a:r>
              <a:rPr lang="en-GB" sz="2000" dirty="0">
                <a:solidFill>
                  <a:schemeClr val="tx1">
                    <a:lumMod val="75000"/>
                    <a:lumOff val="25000"/>
                  </a:schemeClr>
                </a:solidFill>
                <a:effectLst>
                  <a:outerShdw blurRad="50800" dist="38100" dir="2700000">
                    <a:srgbClr val="000000">
                      <a:alpha val="43000"/>
                    </a:srgbClr>
                  </a:outerShdw>
                </a:effectLst>
                <a:latin typeface="Century Gothic"/>
                <a:ea typeface="ＭＳ Ｐゴシック" charset="-128"/>
                <a:cs typeface="Century Gothic"/>
              </a:rPr>
              <a:t>characterizes a modern globally integrated services and knowledge economy</a:t>
            </a:r>
          </a:p>
        </p:txBody>
      </p:sp>
      <p:pic>
        <p:nvPicPr>
          <p:cNvPr id="28676" name="Picture 12"/>
          <p:cNvPicPr>
            <a:picLocks noChangeAspect="1"/>
          </p:cNvPicPr>
          <p:nvPr/>
        </p:nvPicPr>
        <p:blipFill>
          <a:blip r:embed="rId2" cstate="print"/>
          <a:srcRect/>
          <a:stretch>
            <a:fillRect/>
          </a:stretch>
        </p:blipFill>
        <p:spPr bwMode="auto">
          <a:xfrm>
            <a:off x="268288" y="0"/>
            <a:ext cx="8647112" cy="2814638"/>
          </a:xfrm>
          <a:prstGeom prst="rect">
            <a:avLst/>
          </a:prstGeom>
          <a:noFill/>
          <a:ln w="9525">
            <a:noFill/>
            <a:miter lim="800000"/>
            <a:headEnd/>
            <a:tailEnd/>
          </a:ln>
        </p:spPr>
      </p:pic>
      <p:sp>
        <p:nvSpPr>
          <p:cNvPr id="9" name="Rectangle 8"/>
          <p:cNvSpPr/>
          <p:nvPr/>
        </p:nvSpPr>
        <p:spPr>
          <a:xfrm>
            <a:off x="2941638" y="57150"/>
            <a:ext cx="3413125" cy="954107"/>
          </a:xfrm>
          <a:prstGeom prst="rect">
            <a:avLst/>
          </a:prstGeom>
          <a:solidFill>
            <a:schemeClr val="bg1"/>
          </a:solidFill>
        </p:spPr>
        <p:txBody>
          <a:bodyPr>
            <a:spAutoFit/>
          </a:bodyPr>
          <a:lstStyle/>
          <a:p>
            <a:pPr>
              <a:defRPr/>
            </a:pPr>
            <a:r>
              <a:rPr lang="en-GB" sz="2800" b="1" dirty="0">
                <a:latin typeface="+mj-lt"/>
                <a:ea typeface="+mj-ea"/>
                <a:cs typeface="+mj-cs"/>
              </a:rPr>
              <a:t>Business Environment</a:t>
            </a:r>
          </a:p>
        </p:txBody>
      </p:sp>
      <p:pic>
        <p:nvPicPr>
          <p:cNvPr id="28678" name="Picture 14"/>
          <p:cNvPicPr>
            <a:picLocks noChangeAspect="1"/>
          </p:cNvPicPr>
          <p:nvPr/>
        </p:nvPicPr>
        <p:blipFill>
          <a:blip r:embed="rId3" cstate="print"/>
          <a:srcRect/>
          <a:stretch>
            <a:fillRect/>
          </a:stretch>
        </p:blipFill>
        <p:spPr bwMode="auto">
          <a:xfrm>
            <a:off x="2946400" y="2814638"/>
            <a:ext cx="6197600" cy="4043362"/>
          </a:xfrm>
          <a:prstGeom prst="rect">
            <a:avLst/>
          </a:prstGeom>
          <a:noFill/>
          <a:ln w="9525">
            <a:noFill/>
            <a:miter lim="800000"/>
            <a:headEnd/>
            <a:tailEnd/>
          </a:ln>
        </p:spPr>
      </p:pic>
    </p:spTree>
    <p:extLst>
      <p:ext uri="{BB962C8B-B14F-4D97-AF65-F5344CB8AC3E}">
        <p14:creationId xmlns:p14="http://schemas.microsoft.com/office/powerpoint/2010/main" val="4136648297"/>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854</TotalTime>
  <Words>1098</Words>
  <Application>Microsoft Office PowerPoint</Application>
  <PresentationFormat>On-screen Show (4:3)</PresentationFormat>
  <Paragraphs>105</Paragraphs>
  <Slides>14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ＭＳ Ｐゴシック</vt:lpstr>
      <vt:lpstr>Arial</vt:lpstr>
      <vt:lpstr>Calibri</vt:lpstr>
      <vt:lpstr>Century Gothic</vt:lpstr>
      <vt:lpstr>Тема Office</vt:lpstr>
      <vt:lpstr>Session 3. Theoretical and practical approaches to defining the effects of BRICS business on the factors of investment climate in developing countries</vt:lpstr>
      <vt:lpstr>Questions of the session</vt:lpstr>
      <vt:lpstr>Investment climate factors (1)</vt:lpstr>
      <vt:lpstr>Investment climate factors (2)</vt:lpstr>
      <vt:lpstr>How do firms in developing countries rate various investment climate constraints?</vt:lpstr>
      <vt:lpstr>Investment climate concerns by firms and governmental regulations</vt:lpstr>
      <vt:lpstr>Investment Climate Factors: Sector Сoncerns</vt:lpstr>
      <vt:lpstr>Business Environment Defines your attractiveness for each type of FDI investor </vt:lpstr>
      <vt:lpstr>PowerPoint Presentation</vt:lpstr>
      <vt:lpstr>PowerPoint Presentation</vt:lpstr>
      <vt:lpstr>PowerPoint Presentation</vt:lpstr>
      <vt:lpstr>The measurement of investment climate in developing countries </vt:lpstr>
      <vt:lpstr>What are the effects of Investment climate?</vt:lpstr>
      <vt:lpstr>How to Strengthen the Impact of Investment Climate on Gross Capital Formation?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Session 3. The theoretical and practical approach to define the effects of BRICS business on the factors of investment climate in developing countries</dc:title>
  <dc:creator>Юрий</dc:creator>
  <cp:lastModifiedBy>Beth Mudford</cp:lastModifiedBy>
  <cp:revision>50</cp:revision>
  <dcterms:created xsi:type="dcterms:W3CDTF">2013-11-17T16:39:13Z</dcterms:created>
  <dcterms:modified xsi:type="dcterms:W3CDTF">2014-12-02T15:39:11Z</dcterms:modified>
</cp:coreProperties>
</file>