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1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izbeth Navas-Alema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13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70;&#1088;&#1080;&#1081;\Documents\Documents\YURIY.ZAYTSEV\IDS\IDS_July_2013_work%20in%20progress\set%20of%20presentations\sta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ODA</c:v>
                </c:pt>
                <c:pt idx="1">
                  <c:v>FDI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128.69999999999999</c:v>
                </c:pt>
                <c:pt idx="1">
                  <c:v>524.79999999999995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8656328"/>
        <c:axId val="158662504"/>
      </c:barChart>
      <c:catAx>
        <c:axId val="1586563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58662504"/>
        <c:crosses val="autoZero"/>
        <c:auto val="1"/>
        <c:lblAlgn val="ctr"/>
        <c:lblOffset val="100"/>
        <c:noMultiLvlLbl val="0"/>
      </c:catAx>
      <c:valAx>
        <c:axId val="158662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86563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11-29T11:26:30.362" idx="1">
    <p:pos x="3177" y="3200"/>
    <p:text>Why??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Session 1. What types of resources are required by developing countries?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509120"/>
            <a:ext cx="6400800" cy="1752600"/>
          </a:xfrm>
        </p:spPr>
        <p:txBody>
          <a:bodyPr/>
          <a:lstStyle/>
          <a:p>
            <a:r>
              <a:rPr lang="en-US" b="1" smtClean="0"/>
              <a:t>FDI from the BRICS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332656"/>
            <a:ext cx="8856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This collection was collated by </a:t>
            </a:r>
            <a:r>
              <a:rPr lang="en-GB" sz="1200" dirty="0" err="1"/>
              <a:t>Yuriy</a:t>
            </a:r>
            <a:r>
              <a:rPr lang="en-GB" sz="1200" dirty="0"/>
              <a:t> </a:t>
            </a:r>
            <a:r>
              <a:rPr lang="en-GB" sz="1200" dirty="0" err="1"/>
              <a:t>Zaytsev</a:t>
            </a:r>
            <a:r>
              <a:rPr lang="en-GB" sz="1200" dirty="0"/>
              <a:t> as teaching material on the FDI from the BRICS course at the Institute of Development Studies.</a:t>
            </a:r>
          </a:p>
        </p:txBody>
      </p:sp>
    </p:spTree>
    <p:extLst>
      <p:ext uri="{BB962C8B-B14F-4D97-AF65-F5344CB8AC3E}">
        <p14:creationId xmlns:p14="http://schemas.microsoft.com/office/powerpoint/2010/main" val="356009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36712"/>
          </a:xfrm>
        </p:spPr>
        <p:txBody>
          <a:bodyPr>
            <a:noAutofit/>
          </a:bodyPr>
          <a:lstStyle/>
          <a:p>
            <a:r>
              <a:rPr lang="en-US" sz="2800" b="1" dirty="0"/>
              <a:t>The Effects of FDI at the markets of developing countries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6408712" cy="584721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Factors of FDI Effects:</a:t>
            </a:r>
          </a:p>
          <a:p>
            <a:pPr lvl="1"/>
            <a:r>
              <a:rPr lang="en-US" dirty="0" smtClean="0"/>
              <a:t>domestic policy;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kinds of FDI that a country </a:t>
            </a:r>
            <a:r>
              <a:rPr lang="en-US" dirty="0" smtClean="0"/>
              <a:t>receives;</a:t>
            </a:r>
          </a:p>
          <a:p>
            <a:pPr lvl="1"/>
            <a:r>
              <a:rPr lang="en-US" dirty="0" smtClean="0"/>
              <a:t>strength </a:t>
            </a:r>
            <a:r>
              <a:rPr lang="en-US" dirty="0"/>
              <a:t>of domestic </a:t>
            </a:r>
            <a:r>
              <a:rPr lang="en-US" dirty="0" smtClean="0"/>
              <a:t>enterprises.</a:t>
            </a:r>
          </a:p>
          <a:p>
            <a:r>
              <a:rPr lang="en-US" dirty="0" smtClean="0"/>
              <a:t>Types of FDI</a:t>
            </a:r>
          </a:p>
          <a:p>
            <a:pPr lvl="1"/>
            <a:r>
              <a:rPr lang="en-US" dirty="0"/>
              <a:t>G</a:t>
            </a:r>
            <a:r>
              <a:rPr lang="en-US" dirty="0" smtClean="0"/>
              <a:t>reenfield investments </a:t>
            </a:r>
            <a:r>
              <a:rPr lang="en-US" dirty="0" err="1" smtClean="0"/>
              <a:t>vs</a:t>
            </a:r>
            <a:r>
              <a:rPr lang="en-US" dirty="0" smtClean="0"/>
              <a:t> M&amp;A</a:t>
            </a:r>
          </a:p>
          <a:p>
            <a:pPr lvl="2"/>
            <a:r>
              <a:rPr lang="en-US" dirty="0" smtClean="0"/>
              <a:t>M&amp;A may </a:t>
            </a:r>
            <a:r>
              <a:rPr lang="en-US" dirty="0"/>
              <a:t>not lead to any increase in the physical capital of a host </a:t>
            </a:r>
            <a:r>
              <a:rPr lang="en-US" dirty="0" smtClean="0"/>
              <a:t>country and have adverse </a:t>
            </a:r>
            <a:r>
              <a:rPr lang="en-US" dirty="0"/>
              <a:t>macroeconomic </a:t>
            </a:r>
            <a:r>
              <a:rPr lang="en-US" dirty="0" smtClean="0"/>
              <a:t>externalities:</a:t>
            </a:r>
          </a:p>
          <a:p>
            <a:pPr lvl="3"/>
            <a:r>
              <a:rPr lang="en-US" dirty="0" smtClean="0"/>
              <a:t>appreciating </a:t>
            </a:r>
            <a:r>
              <a:rPr lang="en-US" dirty="0"/>
              <a:t>the exchange </a:t>
            </a:r>
            <a:r>
              <a:rPr lang="en-US" dirty="0" smtClean="0"/>
              <a:t>rate;</a:t>
            </a:r>
          </a:p>
          <a:p>
            <a:pPr lvl="3"/>
            <a:r>
              <a:rPr lang="en-US" dirty="0" smtClean="0"/>
              <a:t>discouraging </a:t>
            </a:r>
            <a:r>
              <a:rPr lang="en-US" dirty="0"/>
              <a:t>investment for export </a:t>
            </a:r>
            <a:r>
              <a:rPr lang="en-US" dirty="0" smtClean="0"/>
              <a:t>markets;</a:t>
            </a:r>
          </a:p>
          <a:p>
            <a:pPr lvl="3"/>
            <a:r>
              <a:rPr lang="en-US" dirty="0"/>
              <a:t>borrowing by MNEs on domestic financial markets may </a:t>
            </a:r>
            <a:r>
              <a:rPr lang="en-US" dirty="0" smtClean="0"/>
              <a:t>displace investment </a:t>
            </a:r>
            <a:r>
              <a:rPr lang="en-US" dirty="0"/>
              <a:t>by domestic firms</a:t>
            </a:r>
            <a:endParaRPr lang="en-US" dirty="0" smtClean="0"/>
          </a:p>
          <a:p>
            <a:r>
              <a:rPr lang="en-US" dirty="0" smtClean="0"/>
              <a:t>Extra </a:t>
            </a:r>
            <a:r>
              <a:rPr lang="en-US" dirty="0"/>
              <a:t>Assets of FDI in developing </a:t>
            </a:r>
            <a:r>
              <a:rPr lang="en-US" dirty="0" smtClean="0"/>
              <a:t>countries</a:t>
            </a:r>
          </a:p>
          <a:p>
            <a:pPr lvl="1"/>
            <a:r>
              <a:rPr lang="en-US" dirty="0" smtClean="0"/>
              <a:t>Technologies 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anagement</a:t>
            </a:r>
            <a:endParaRPr lang="en-US" dirty="0"/>
          </a:p>
          <a:p>
            <a:pPr lvl="1"/>
            <a:r>
              <a:rPr lang="en-US" dirty="0"/>
              <a:t>S</a:t>
            </a:r>
            <a:r>
              <a:rPr lang="en-US" dirty="0" smtClean="0"/>
              <a:t>kills</a:t>
            </a:r>
            <a:r>
              <a:rPr lang="en-US" dirty="0"/>
              <a:t>, </a:t>
            </a:r>
            <a:endParaRPr lang="en-US" dirty="0" smtClean="0"/>
          </a:p>
          <a:p>
            <a:pPr lvl="1"/>
            <a:r>
              <a:rPr lang="en-US" dirty="0"/>
              <a:t>C</a:t>
            </a:r>
            <a:r>
              <a:rPr lang="en-US" dirty="0" smtClean="0"/>
              <a:t>hannels </a:t>
            </a:r>
            <a:r>
              <a:rPr lang="en-US" dirty="0"/>
              <a:t>for marketing </a:t>
            </a:r>
            <a:r>
              <a:rPr lang="en-US" dirty="0" smtClean="0"/>
              <a:t>products internationally</a:t>
            </a:r>
            <a:r>
              <a:rPr lang="en-US" dirty="0"/>
              <a:t>, </a:t>
            </a:r>
            <a:endParaRPr lang="en-US" dirty="0" smtClean="0"/>
          </a:p>
          <a:p>
            <a:pPr lvl="1"/>
            <a:r>
              <a:rPr lang="en-US" dirty="0"/>
              <a:t>P</a:t>
            </a:r>
            <a:r>
              <a:rPr lang="en-US" dirty="0" smtClean="0"/>
              <a:t>roduct </a:t>
            </a:r>
            <a:r>
              <a:rPr lang="en-US" dirty="0"/>
              <a:t>design, quality characteristics, </a:t>
            </a:r>
            <a:r>
              <a:rPr lang="en-US" dirty="0" smtClean="0"/>
              <a:t>brand</a:t>
            </a:r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206822" y="908720"/>
            <a:ext cx="1898324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u="sng" dirty="0" smtClean="0"/>
              <a:t>Positive effects:</a:t>
            </a:r>
          </a:p>
          <a:p>
            <a:r>
              <a:rPr lang="en-US" sz="1400" dirty="0" smtClean="0"/>
              <a:t>- Foreign </a:t>
            </a:r>
            <a:r>
              <a:rPr lang="en-US" sz="1400" dirty="0"/>
              <a:t>investments that introduce goods and services that are new to the domestic </a:t>
            </a:r>
            <a:r>
              <a:rPr lang="en-US" sz="1400" dirty="0" smtClean="0"/>
              <a:t>economy (</a:t>
            </a:r>
            <a:r>
              <a:rPr lang="en-US" sz="1400" dirty="0" err="1" smtClean="0"/>
              <a:t>Romer</a:t>
            </a:r>
            <a:r>
              <a:rPr lang="en-US" sz="1400" dirty="0" smtClean="0"/>
              <a:t>, 1993);</a:t>
            </a:r>
          </a:p>
          <a:p>
            <a:r>
              <a:rPr lang="en-US" sz="1400" i="1" dirty="0" smtClean="0"/>
              <a:t>- </a:t>
            </a:r>
            <a:r>
              <a:rPr lang="en-US" sz="1200" i="1" dirty="0" smtClean="0"/>
              <a:t>The </a:t>
            </a:r>
            <a:r>
              <a:rPr lang="en-US" sz="1200" i="1" dirty="0"/>
              <a:t>relationship between FDI and domestic investment</a:t>
            </a:r>
          </a:p>
          <a:p>
            <a:r>
              <a:rPr lang="en-US" sz="1200" i="1" dirty="0"/>
              <a:t>is likely to be complementary when investment is in an undeveloped sector of the </a:t>
            </a:r>
            <a:r>
              <a:rPr lang="en-US" sz="1200" i="1" dirty="0" smtClean="0"/>
              <a:t>economy</a:t>
            </a:r>
            <a:r>
              <a:rPr lang="en-US" sz="1400" dirty="0"/>
              <a:t>.</a:t>
            </a:r>
            <a:endParaRPr lang="en-US" sz="12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7206821" y="4199653"/>
            <a:ext cx="1898324" cy="26282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u="sng" dirty="0" smtClean="0"/>
              <a:t>Negative effects:</a:t>
            </a:r>
          </a:p>
          <a:p>
            <a:r>
              <a:rPr lang="en-US" sz="1400" dirty="0" smtClean="0"/>
              <a:t> - competition and  </a:t>
            </a:r>
            <a:r>
              <a:rPr lang="en-US" sz="1400" dirty="0"/>
              <a:t>take </a:t>
            </a:r>
            <a:r>
              <a:rPr lang="en-US" sz="1400" dirty="0" smtClean="0"/>
              <a:t>away of </a:t>
            </a:r>
            <a:r>
              <a:rPr lang="en-US" sz="1400" dirty="0"/>
              <a:t>investment</a:t>
            </a:r>
          </a:p>
          <a:p>
            <a:r>
              <a:rPr lang="en-US" sz="1400" dirty="0"/>
              <a:t>opportunities that were open to domestic entrepreneurs prior to the foreign </a:t>
            </a:r>
            <a:r>
              <a:rPr lang="en-US" sz="1400" dirty="0" smtClean="0"/>
              <a:t>investments;</a:t>
            </a:r>
          </a:p>
          <a:p>
            <a:r>
              <a:rPr lang="en-US" sz="1400" dirty="0" smtClean="0"/>
              <a:t>- </a:t>
            </a:r>
            <a:r>
              <a:rPr lang="en-US" sz="1400" dirty="0"/>
              <a:t>FDI is likely to reduce domestic investments that would have been undertaken</a:t>
            </a:r>
            <a:r>
              <a:rPr lang="en-US" sz="1400" dirty="0" smtClean="0"/>
              <a:t>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699569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Structure of the session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Types </a:t>
            </a:r>
            <a:r>
              <a:rPr lang="en-US" dirty="0"/>
              <a:t>of external resources, which come and concentrate in developing </a:t>
            </a:r>
            <a:r>
              <a:rPr lang="en-US" dirty="0" smtClean="0"/>
              <a:t>countries: </a:t>
            </a:r>
          </a:p>
          <a:p>
            <a:pPr lvl="1"/>
            <a:r>
              <a:rPr lang="en-US" dirty="0" smtClean="0"/>
              <a:t>FDI;</a:t>
            </a:r>
          </a:p>
          <a:p>
            <a:pPr lvl="1"/>
            <a:r>
              <a:rPr lang="en-US" dirty="0" smtClean="0"/>
              <a:t>ODA </a:t>
            </a:r>
            <a:r>
              <a:rPr lang="en-US" dirty="0"/>
              <a:t>and other </a:t>
            </a:r>
            <a:r>
              <a:rPr lang="en-US" dirty="0" smtClean="0"/>
              <a:t>types of development finance.</a:t>
            </a:r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role of the private capital in the socioeconomic development </a:t>
            </a:r>
            <a:r>
              <a:rPr lang="en-US" dirty="0" smtClean="0"/>
              <a:t>of </a:t>
            </a:r>
            <a:r>
              <a:rPr lang="en-US" dirty="0"/>
              <a:t>the poorest </a:t>
            </a:r>
            <a:r>
              <a:rPr lang="en-US" dirty="0" smtClean="0"/>
              <a:t>countries;</a:t>
            </a:r>
          </a:p>
          <a:p>
            <a:r>
              <a:rPr lang="en-US" dirty="0"/>
              <a:t>H</a:t>
            </a:r>
            <a:r>
              <a:rPr lang="en-US" dirty="0" smtClean="0"/>
              <a:t>ow </a:t>
            </a:r>
            <a:r>
              <a:rPr lang="en-US" dirty="0"/>
              <a:t>bilateral and multilateral ODA and private capital from BRICS differ from the investments from other </a:t>
            </a:r>
            <a:r>
              <a:rPr lang="en-US" dirty="0" smtClean="0"/>
              <a:t>donors?</a:t>
            </a:r>
          </a:p>
          <a:p>
            <a:r>
              <a:rPr lang="en-US" dirty="0"/>
              <a:t>W</a:t>
            </a:r>
            <a:r>
              <a:rPr lang="en-US" dirty="0" smtClean="0"/>
              <a:t>hat </a:t>
            </a:r>
            <a:r>
              <a:rPr lang="en-US" dirty="0"/>
              <a:t>developing countries do to attract private and public resources from developed </a:t>
            </a:r>
            <a:r>
              <a:rPr lang="en-US" dirty="0" smtClean="0"/>
              <a:t>countries?</a:t>
            </a:r>
          </a:p>
          <a:p>
            <a:r>
              <a:rPr lang="en-US" dirty="0"/>
              <a:t>W</a:t>
            </a:r>
            <a:r>
              <a:rPr lang="en-US" dirty="0" smtClean="0"/>
              <a:t>hat </a:t>
            </a:r>
            <a:r>
              <a:rPr lang="en-US" dirty="0"/>
              <a:t>types of FDI are most important for developing </a:t>
            </a:r>
            <a:r>
              <a:rPr lang="en-US" dirty="0" smtClean="0"/>
              <a:t>countries and for particular sectors of developing countries?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1990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/>
              <a:t>Types of external resources in developing countries</a:t>
            </a:r>
            <a:endParaRPr lang="ru-RU" sz="28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724128" y="1556792"/>
            <a:ext cx="310668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8852324"/>
              </p:ext>
            </p:extLst>
          </p:nvPr>
        </p:nvGraphicFramePr>
        <p:xfrm>
          <a:off x="2015983" y="1906806"/>
          <a:ext cx="465923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79712" y="1372126"/>
            <a:ext cx="4937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ODA and FDI flows to developing countries in 2010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483889"/>
              </p:ext>
            </p:extLst>
          </p:nvPr>
        </p:nvGraphicFramePr>
        <p:xfrm>
          <a:off x="1912684" y="4969879"/>
          <a:ext cx="4891786" cy="119562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999765"/>
                <a:gridCol w="790323"/>
                <a:gridCol w="855122"/>
                <a:gridCol w="781066"/>
                <a:gridCol w="772387"/>
                <a:gridCol w="693123"/>
              </a:tblGrid>
              <a:tr h="2443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r>
                        <a:rPr lang="en-US" sz="1000" dirty="0" smtClean="0">
                          <a:effectLst/>
                        </a:rPr>
                        <a:t>Country</a:t>
                      </a:r>
                      <a:endParaRPr lang="ru-RU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2006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2007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2008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2009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2010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2443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Brazil</a:t>
                      </a:r>
                      <a:endParaRPr lang="ru-RU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365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437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350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400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1 200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2443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China</a:t>
                      </a:r>
                      <a:endParaRPr lang="ru-RU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1000-1500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1400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1750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1900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218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India</a:t>
                      </a:r>
                      <a:endParaRPr lang="ru-RU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600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392,6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609,5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r>
                        <a:rPr lang="en-US" sz="1000">
                          <a:effectLst/>
                        </a:rPr>
                        <a:t>10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2443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+mn-lt"/>
                          <a:ea typeface="+mn-ea"/>
                        </a:rPr>
                        <a:t>South</a:t>
                      </a:r>
                      <a:r>
                        <a:rPr lang="en-US" sz="1000" baseline="0" dirty="0" smtClean="0">
                          <a:effectLst/>
                          <a:latin typeface="+mn-lt"/>
                          <a:ea typeface="+mn-ea"/>
                        </a:rPr>
                        <a:t> Africa</a:t>
                      </a:r>
                      <a:endParaRPr lang="ru-RU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61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979712" y="4554381"/>
            <a:ext cx="4941339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339618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Official Development Assistance, provided by emerging economies (2006 – 2010) </a:t>
            </a:r>
            <a:endParaRPr kumimoji="0" lang="ru-RU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52610" y="6304002"/>
            <a:ext cx="1791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Source: Economist, </a:t>
            </a:r>
            <a:r>
              <a:rPr lang="en-US" sz="1200" dirty="0" err="1" smtClean="0"/>
              <a:t>Devex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41902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Reasons 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Companies can invest on a large scale to developing countries;</a:t>
            </a:r>
          </a:p>
          <a:p>
            <a:r>
              <a:rPr lang="en-US" dirty="0" smtClean="0"/>
              <a:t>they </a:t>
            </a:r>
            <a:r>
              <a:rPr lang="en-US" dirty="0"/>
              <a:t>may have expert skills and knowledge, even the ability to develop their own technology, taking advantage of their </a:t>
            </a:r>
            <a:r>
              <a:rPr lang="en-US" dirty="0" smtClean="0"/>
              <a:t>scale;</a:t>
            </a:r>
          </a:p>
          <a:p>
            <a:r>
              <a:rPr lang="en-US" dirty="0"/>
              <a:t>encourage pro-growth policy outcomes and associated governance </a:t>
            </a:r>
            <a:r>
              <a:rPr lang="en-US" dirty="0" smtClean="0"/>
              <a:t>improvements;</a:t>
            </a:r>
          </a:p>
          <a:p>
            <a:r>
              <a:rPr lang="en-US" dirty="0"/>
              <a:t>visible to the public and their leaders and they may feel, especially when foreign to the country in which they operate </a:t>
            </a:r>
            <a:r>
              <a:rPr lang="en-US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5463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692696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Innovative Development Finance in Corporate Sector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58008"/>
            <a:ext cx="8229600" cy="549999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Optimizing </a:t>
            </a:r>
            <a:r>
              <a:rPr lang="en-US" dirty="0"/>
              <a:t>the development impact of the corporate sector </a:t>
            </a:r>
            <a:r>
              <a:rPr lang="en-US" dirty="0" smtClean="0"/>
              <a:t>also require</a:t>
            </a:r>
            <a:r>
              <a:rPr lang="en-US" dirty="0"/>
              <a:t>s</a:t>
            </a:r>
            <a:r>
              <a:rPr lang="en-US" dirty="0" smtClean="0"/>
              <a:t> </a:t>
            </a:r>
            <a:r>
              <a:rPr lang="en-US" dirty="0"/>
              <a:t>innovation around new types of financing </a:t>
            </a:r>
            <a:r>
              <a:rPr lang="en-US" dirty="0" smtClean="0"/>
              <a:t>arrangements</a:t>
            </a:r>
            <a:r>
              <a:rPr lang="ru-RU" dirty="0" smtClean="0"/>
              <a:t>:</a:t>
            </a:r>
          </a:p>
          <a:p>
            <a:pPr lvl="1"/>
            <a:r>
              <a:rPr lang="en-US" dirty="0" smtClean="0"/>
              <a:t>foreign </a:t>
            </a:r>
            <a:r>
              <a:rPr lang="en-US" dirty="0"/>
              <a:t>exchange liquidity </a:t>
            </a:r>
            <a:r>
              <a:rPr lang="en-US" dirty="0" smtClean="0"/>
              <a:t>facilities</a:t>
            </a:r>
            <a:r>
              <a:rPr lang="en-US" dirty="0"/>
              <a:t>;</a:t>
            </a:r>
            <a:endParaRPr lang="en-US" dirty="0" smtClean="0"/>
          </a:p>
          <a:p>
            <a:pPr lvl="1"/>
            <a:r>
              <a:rPr lang="en-US" dirty="0" smtClean="0"/>
              <a:t>subordinated </a:t>
            </a:r>
            <a:r>
              <a:rPr lang="en-US" dirty="0"/>
              <a:t>equity </a:t>
            </a:r>
            <a:r>
              <a:rPr lang="en-US" dirty="0" smtClean="0"/>
              <a:t>funds;</a:t>
            </a:r>
          </a:p>
          <a:p>
            <a:pPr lvl="1"/>
            <a:r>
              <a:rPr lang="en-US" dirty="0" smtClean="0"/>
              <a:t>loan guarantees;</a:t>
            </a:r>
          </a:p>
          <a:p>
            <a:pPr lvl="1"/>
            <a:r>
              <a:rPr lang="en-US" dirty="0" smtClean="0"/>
              <a:t>challenge funds: </a:t>
            </a:r>
            <a:endParaRPr lang="ru-RU" dirty="0" smtClean="0"/>
          </a:p>
          <a:p>
            <a:pPr lvl="2"/>
            <a:r>
              <a:rPr lang="en-US" dirty="0" smtClean="0"/>
              <a:t>designed </a:t>
            </a:r>
            <a:r>
              <a:rPr lang="en-US" dirty="0"/>
              <a:t>to encourage businesses to develop new approaches to development, </a:t>
            </a:r>
            <a:endParaRPr lang="ru-RU" dirty="0" smtClean="0"/>
          </a:p>
          <a:p>
            <a:pPr lvl="2"/>
            <a:r>
              <a:rPr lang="en-US" dirty="0" smtClean="0"/>
              <a:t>DFID’s </a:t>
            </a:r>
            <a:r>
              <a:rPr lang="en-US" dirty="0"/>
              <a:t>Africa Enterprise Challenge Fund (AECF). </a:t>
            </a:r>
            <a:endParaRPr lang="ru-RU" dirty="0" smtClean="0"/>
          </a:p>
          <a:p>
            <a:r>
              <a:rPr lang="en-US" dirty="0"/>
              <a:t>I</a:t>
            </a:r>
            <a:r>
              <a:rPr lang="en-US" dirty="0" smtClean="0"/>
              <a:t>mpact investing</a:t>
            </a:r>
            <a:r>
              <a:rPr lang="en-US" dirty="0"/>
              <a:t>:</a:t>
            </a:r>
            <a:endParaRPr lang="ru-RU" dirty="0" smtClean="0"/>
          </a:p>
          <a:p>
            <a:pPr lvl="1"/>
            <a:r>
              <a:rPr lang="en-US" dirty="0" smtClean="0"/>
              <a:t>Global </a:t>
            </a:r>
            <a:r>
              <a:rPr lang="en-US" dirty="0"/>
              <a:t>Impact Investment Network (GIIN) </a:t>
            </a:r>
          </a:p>
          <a:p>
            <a:pPr lvl="2"/>
            <a:r>
              <a:rPr lang="en-US" dirty="0" smtClean="0"/>
              <a:t>‘investments </a:t>
            </a:r>
            <a:r>
              <a:rPr lang="en-US" dirty="0"/>
              <a:t>made into companies, organizations, and funds with the intention to generate social and environmental impact alongside a financial return.’ (GIIN, 2012)</a:t>
            </a:r>
          </a:p>
          <a:p>
            <a:pPr lvl="1"/>
            <a:r>
              <a:rPr lang="en-US" dirty="0"/>
              <a:t>Ghana’s Venture Capital Trust Fund (VCTF) </a:t>
            </a:r>
            <a:r>
              <a:rPr lang="ru-RU" dirty="0" smtClean="0"/>
              <a:t>(</a:t>
            </a:r>
            <a:r>
              <a:rPr lang="en-US" dirty="0" smtClean="0"/>
              <a:t>2004</a:t>
            </a:r>
            <a:r>
              <a:rPr lang="ru-RU" dirty="0" smtClean="0"/>
              <a:t>)</a:t>
            </a:r>
            <a:r>
              <a:rPr lang="en-US" dirty="0" smtClean="0"/>
              <a:t>:</a:t>
            </a:r>
            <a:endParaRPr lang="ru-RU" dirty="0" smtClean="0"/>
          </a:p>
          <a:p>
            <a:pPr lvl="2"/>
            <a:r>
              <a:rPr lang="en-US" dirty="0" smtClean="0"/>
              <a:t>the </a:t>
            </a:r>
            <a:r>
              <a:rPr lang="en-US" dirty="0"/>
              <a:t>VCTF aims ‘to provide low cost financing to businesses so they can grow, create jobs and </a:t>
            </a:r>
            <a:r>
              <a:rPr lang="en-US" dirty="0" smtClean="0"/>
              <a:t>wealth’ </a:t>
            </a:r>
            <a:r>
              <a:rPr lang="en-US" dirty="0"/>
              <a:t>(VCTN, 2012</a:t>
            </a:r>
            <a:r>
              <a:rPr lang="en-US" dirty="0" smtClean="0"/>
              <a:t>); </a:t>
            </a:r>
            <a:endParaRPr lang="ru-RU" dirty="0" smtClean="0"/>
          </a:p>
          <a:p>
            <a:pPr lvl="2"/>
            <a:r>
              <a:rPr lang="en-US" dirty="0" smtClean="0"/>
              <a:t>The </a:t>
            </a:r>
            <a:r>
              <a:rPr lang="en-US" dirty="0"/>
              <a:t>Government provided </a:t>
            </a:r>
            <a:r>
              <a:rPr lang="en-US" dirty="0" smtClean="0"/>
              <a:t>USD15 </a:t>
            </a:r>
            <a:r>
              <a:rPr lang="en-US" dirty="0"/>
              <a:t>million in seed funding, and through collaboration with local and foreign investors, </a:t>
            </a:r>
            <a:endParaRPr lang="ru-RU" dirty="0" smtClean="0"/>
          </a:p>
          <a:p>
            <a:pPr lvl="2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VCTF now has </a:t>
            </a:r>
            <a:r>
              <a:rPr lang="en-US" dirty="0" smtClean="0"/>
              <a:t>USD55 </a:t>
            </a:r>
            <a:r>
              <a:rPr lang="en-US" dirty="0"/>
              <a:t>million in funds under management. </a:t>
            </a:r>
            <a:endParaRPr lang="ru-RU" dirty="0" smtClean="0"/>
          </a:p>
          <a:p>
            <a:pPr lvl="2"/>
            <a:r>
              <a:rPr lang="en-US" dirty="0" smtClean="0"/>
              <a:t>Since </a:t>
            </a:r>
            <a:r>
              <a:rPr lang="en-US" dirty="0"/>
              <a:t>its inception, the trust estimates that it has financed 3,500 farmers directly, as well as 2,500 others jobs directly, and 4,500 </a:t>
            </a:r>
            <a:r>
              <a:rPr lang="en-US" dirty="0" smtClean="0"/>
              <a:t>indirectly.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5083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375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/>
              <a:t>Interaction of donors and international business’ interests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375" y="1600201"/>
            <a:ext cx="8229600" cy="2116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What is an added value of interaction between business and donors?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	</a:t>
            </a: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0703" y="3789040"/>
            <a:ext cx="4114800" cy="2116832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Added Value for Donors</a:t>
            </a:r>
            <a:endParaRPr lang="ru-RU" dirty="0" smtClean="0"/>
          </a:p>
          <a:p>
            <a:r>
              <a:rPr lang="en-US" dirty="0" smtClean="0"/>
              <a:t>Cooperation with business can form a basis  for effective achievement of objectives, rather than a separate objective or program in its own right</a:t>
            </a:r>
            <a:r>
              <a:rPr lang="en-US" dirty="0"/>
              <a:t>;</a:t>
            </a:r>
            <a:endParaRPr lang="ru-RU" dirty="0"/>
          </a:p>
          <a:p>
            <a:r>
              <a:rPr lang="en-US" dirty="0"/>
              <a:t>Business engagement forms a part of many familiar development approaches: private sector development, M4P, value chain development. </a:t>
            </a:r>
            <a:endParaRPr lang="ru-RU" dirty="0" smtClean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743191" y="3789040"/>
            <a:ext cx="4114800" cy="21168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Added Value for Business</a:t>
            </a:r>
            <a:endParaRPr lang="ru-RU" dirty="0"/>
          </a:p>
          <a:p>
            <a:r>
              <a:rPr lang="en-US" dirty="0"/>
              <a:t>Donors may actually play more of a facilitating role as brokers of knowledge and </a:t>
            </a:r>
            <a:r>
              <a:rPr lang="en-US" dirty="0" smtClean="0"/>
              <a:t>relationships;</a:t>
            </a:r>
            <a:endParaRPr lang="ru-RU" dirty="0"/>
          </a:p>
          <a:p>
            <a:r>
              <a:rPr lang="en-US" dirty="0"/>
              <a:t>V</a:t>
            </a:r>
            <a:r>
              <a:rPr lang="en-US" dirty="0" smtClean="0"/>
              <a:t>alue </a:t>
            </a:r>
            <a:r>
              <a:rPr lang="en-US" dirty="0"/>
              <a:t>brand reputation </a:t>
            </a:r>
            <a:r>
              <a:rPr lang="en-US" dirty="0" smtClean="0"/>
              <a:t>and promotion.</a:t>
            </a:r>
            <a:r>
              <a:rPr lang="ru-RU" dirty="0" smtClean="0"/>
              <a:t>	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5695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Types of business in developing countries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Large </a:t>
            </a:r>
            <a:r>
              <a:rPr lang="en-US" dirty="0"/>
              <a:t>multinational </a:t>
            </a:r>
            <a:r>
              <a:rPr lang="en-US" dirty="0" smtClean="0"/>
              <a:t>companies;</a:t>
            </a:r>
            <a:endParaRPr lang="ru-RU" dirty="0"/>
          </a:p>
          <a:p>
            <a:pPr lvl="1"/>
            <a:r>
              <a:rPr lang="en-US" dirty="0" smtClean="0"/>
              <a:t>addressing </a:t>
            </a:r>
            <a:r>
              <a:rPr lang="en-US" dirty="0"/>
              <a:t>cross-border issues, </a:t>
            </a:r>
            <a:endParaRPr lang="en-US" dirty="0" smtClean="0"/>
          </a:p>
          <a:p>
            <a:pPr lvl="1"/>
            <a:r>
              <a:rPr lang="en-US" dirty="0" smtClean="0"/>
              <a:t>developing </a:t>
            </a:r>
            <a:r>
              <a:rPr lang="en-US" dirty="0"/>
              <a:t>complex or </a:t>
            </a:r>
            <a:r>
              <a:rPr lang="en-US" dirty="0" err="1"/>
              <a:t>specialised</a:t>
            </a:r>
            <a:r>
              <a:rPr lang="en-US" dirty="0"/>
              <a:t> technological </a:t>
            </a:r>
            <a:r>
              <a:rPr lang="en-US" dirty="0" smtClean="0"/>
              <a:t>solutions;</a:t>
            </a:r>
          </a:p>
          <a:p>
            <a:pPr lvl="1"/>
            <a:r>
              <a:rPr lang="en-US" dirty="0" smtClean="0"/>
              <a:t>more </a:t>
            </a:r>
            <a:r>
              <a:rPr lang="en-US" dirty="0"/>
              <a:t>impact in addressing problems created by particular local </a:t>
            </a:r>
            <a:r>
              <a:rPr lang="en-US" dirty="0" smtClean="0"/>
              <a:t>challenges. </a:t>
            </a:r>
            <a:endParaRPr lang="ru-RU" dirty="0"/>
          </a:p>
          <a:p>
            <a:r>
              <a:rPr lang="en-US" dirty="0"/>
              <a:t>S</a:t>
            </a:r>
            <a:r>
              <a:rPr lang="en-US" dirty="0" smtClean="0"/>
              <a:t>tate </a:t>
            </a:r>
            <a:r>
              <a:rPr lang="en-US" dirty="0"/>
              <a:t>owned companies </a:t>
            </a:r>
            <a:endParaRPr lang="ru-RU" dirty="0"/>
          </a:p>
          <a:p>
            <a:r>
              <a:rPr lang="en-US" dirty="0" smtClean="0"/>
              <a:t>Social enterprises</a:t>
            </a:r>
            <a:endParaRPr lang="en-US" dirty="0"/>
          </a:p>
          <a:p>
            <a:r>
              <a:rPr lang="en-US" dirty="0" smtClean="0"/>
              <a:t> Home country companies:</a:t>
            </a:r>
          </a:p>
          <a:p>
            <a:pPr lvl="1"/>
            <a:r>
              <a:rPr lang="en-US" dirty="0" smtClean="0"/>
              <a:t> less </a:t>
            </a:r>
            <a:r>
              <a:rPr lang="en-US" dirty="0"/>
              <a:t>cost effective </a:t>
            </a:r>
            <a:r>
              <a:rPr lang="en-US" dirty="0" smtClean="0"/>
              <a:t>choice.</a:t>
            </a:r>
            <a:endParaRPr lang="en-US" dirty="0"/>
          </a:p>
          <a:p>
            <a:pPr lvl="2"/>
            <a:endParaRPr lang="en-US" dirty="0"/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2929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20688"/>
          </a:xfrm>
        </p:spPr>
        <p:txBody>
          <a:bodyPr>
            <a:normAutofit/>
          </a:bodyPr>
          <a:lstStyle/>
          <a:p>
            <a:r>
              <a:rPr lang="en-US" sz="2800" b="1" dirty="0"/>
              <a:t>Modes of engagement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7236296" cy="6021288"/>
          </a:xfrm>
        </p:spPr>
        <p:txBody>
          <a:bodyPr>
            <a:normAutofit fontScale="47500" lnSpcReduction="20000"/>
          </a:bodyPr>
          <a:lstStyle/>
          <a:p>
            <a:r>
              <a:rPr lang="en-US" b="1" dirty="0"/>
              <a:t>Consultation and </a:t>
            </a:r>
            <a:r>
              <a:rPr lang="en-US" b="1" dirty="0" smtClean="0"/>
              <a:t>dialogue:</a:t>
            </a:r>
          </a:p>
          <a:p>
            <a:pPr lvl="1"/>
            <a:r>
              <a:rPr lang="en-US" dirty="0" smtClean="0"/>
              <a:t>mobilizing </a:t>
            </a:r>
            <a:r>
              <a:rPr lang="en-US" dirty="0"/>
              <a:t>information and views that can inform </a:t>
            </a:r>
            <a:r>
              <a:rPr lang="en-US" dirty="0" smtClean="0"/>
              <a:t>governments, donors and donor </a:t>
            </a:r>
            <a:r>
              <a:rPr lang="en-US" dirty="0"/>
              <a:t>advocacy </a:t>
            </a:r>
            <a:r>
              <a:rPr lang="en-US" dirty="0" smtClean="0"/>
              <a:t>efforts.</a:t>
            </a:r>
          </a:p>
          <a:p>
            <a:r>
              <a:rPr lang="en-US" dirty="0" smtClean="0"/>
              <a:t> </a:t>
            </a:r>
            <a:r>
              <a:rPr lang="en-US" b="1" dirty="0" smtClean="0"/>
              <a:t> </a:t>
            </a:r>
            <a:r>
              <a:rPr lang="en-US" b="1" dirty="0"/>
              <a:t>Establishing information exchange and networking platforms focused on particular </a:t>
            </a:r>
            <a:r>
              <a:rPr lang="en-US" b="1" dirty="0" smtClean="0"/>
              <a:t>issues:</a:t>
            </a:r>
          </a:p>
          <a:p>
            <a:pPr lvl="1"/>
            <a:r>
              <a:rPr lang="en-US" dirty="0"/>
              <a:t>Global Alliance for Improved Nutrition (GAIN</a:t>
            </a:r>
            <a:r>
              <a:rPr lang="en-US" dirty="0" smtClean="0"/>
              <a:t>), 2005;</a:t>
            </a:r>
          </a:p>
          <a:p>
            <a:pPr lvl="1"/>
            <a:r>
              <a:rPr lang="en-US" dirty="0"/>
              <a:t>Global Greenhouse Gas Flaring Reduction </a:t>
            </a:r>
            <a:r>
              <a:rPr lang="en-US" dirty="0" smtClean="0"/>
              <a:t>Partnership, 2002.</a:t>
            </a:r>
          </a:p>
          <a:p>
            <a:pPr lvl="1"/>
            <a:r>
              <a:rPr lang="en-US" dirty="0"/>
              <a:t>Company Community Partnership for Health in </a:t>
            </a:r>
            <a:r>
              <a:rPr lang="en-US" dirty="0" smtClean="0"/>
              <a:t>Indonesia, 2008.</a:t>
            </a:r>
          </a:p>
          <a:p>
            <a:r>
              <a:rPr lang="en-US" dirty="0" smtClean="0"/>
              <a:t>   </a:t>
            </a:r>
            <a:r>
              <a:rPr lang="en-US" b="1" dirty="0" smtClean="0"/>
              <a:t> </a:t>
            </a:r>
            <a:r>
              <a:rPr lang="en-US" b="1" dirty="0"/>
              <a:t>Linking businesses to create new </a:t>
            </a:r>
            <a:r>
              <a:rPr lang="en-US" b="1" dirty="0" smtClean="0"/>
              <a:t>opportunities:</a:t>
            </a:r>
          </a:p>
          <a:p>
            <a:pPr lvl="1"/>
            <a:r>
              <a:rPr lang="en-US" b="1" dirty="0" smtClean="0"/>
              <a:t> </a:t>
            </a:r>
            <a:r>
              <a:rPr lang="en-US" dirty="0"/>
              <a:t>providing companies in developed and developing countries with information about trade and investment </a:t>
            </a:r>
            <a:r>
              <a:rPr lang="en-US" dirty="0" smtClean="0"/>
              <a:t>opportunities;</a:t>
            </a:r>
          </a:p>
          <a:p>
            <a:pPr lvl="1"/>
            <a:r>
              <a:rPr lang="en-US" dirty="0" smtClean="0"/>
              <a:t>Linking stakeholders:</a:t>
            </a:r>
            <a:endParaRPr lang="ru-RU" dirty="0"/>
          </a:p>
          <a:p>
            <a:pPr lvl="2"/>
            <a:r>
              <a:rPr lang="en-US" dirty="0"/>
              <a:t>SME linkage to lead </a:t>
            </a:r>
            <a:r>
              <a:rPr lang="en-US" dirty="0" smtClean="0"/>
              <a:t>firms;</a:t>
            </a:r>
          </a:p>
          <a:p>
            <a:pPr lvl="2"/>
            <a:r>
              <a:rPr lang="en-US" dirty="0" smtClean="0"/>
              <a:t>Farmer </a:t>
            </a:r>
            <a:r>
              <a:rPr lang="en-US" dirty="0"/>
              <a:t>linkage to lead </a:t>
            </a:r>
            <a:r>
              <a:rPr lang="en-US" dirty="0" smtClean="0"/>
              <a:t>firms;</a:t>
            </a:r>
          </a:p>
          <a:p>
            <a:pPr lvl="2"/>
            <a:r>
              <a:rPr lang="en-US" dirty="0" smtClean="0"/>
              <a:t>Value </a:t>
            </a:r>
            <a:r>
              <a:rPr lang="en-US" dirty="0"/>
              <a:t>chain forums </a:t>
            </a:r>
            <a:endParaRPr lang="en-US" dirty="0" smtClean="0"/>
          </a:p>
          <a:p>
            <a:r>
              <a:rPr lang="en-US" b="1" dirty="0" err="1"/>
              <a:t>Mobilising</a:t>
            </a:r>
            <a:r>
              <a:rPr lang="en-US" b="1" dirty="0"/>
              <a:t> funds and expertise from </a:t>
            </a:r>
            <a:r>
              <a:rPr lang="en-US" b="1" dirty="0" smtClean="0"/>
              <a:t>business:</a:t>
            </a:r>
          </a:p>
          <a:p>
            <a:pPr lvl="1"/>
            <a:r>
              <a:rPr lang="en-US" dirty="0" smtClean="0"/>
              <a:t>Traditional philanthropic </a:t>
            </a:r>
            <a:r>
              <a:rPr lang="en-US" dirty="0"/>
              <a:t>or ‘corporate social responsibility’ activities </a:t>
            </a:r>
            <a:endParaRPr lang="en-US" b="1" dirty="0" smtClean="0"/>
          </a:p>
          <a:p>
            <a:pPr lvl="1"/>
            <a:r>
              <a:rPr lang="en-US" b="1" dirty="0" smtClean="0"/>
              <a:t> </a:t>
            </a:r>
            <a:r>
              <a:rPr lang="en-US" dirty="0"/>
              <a:t>‘expertise model’ in which businesses contribute manpower and </a:t>
            </a:r>
            <a:r>
              <a:rPr lang="en-US" dirty="0" err="1"/>
              <a:t>specialised</a:t>
            </a:r>
            <a:r>
              <a:rPr lang="en-US" dirty="0"/>
              <a:t> expertise rather than funds to a project. </a:t>
            </a:r>
            <a:endParaRPr lang="en-US" dirty="0" smtClean="0"/>
          </a:p>
          <a:p>
            <a:r>
              <a:rPr lang="en-US" b="1" dirty="0"/>
              <a:t>Advocating for positive business </a:t>
            </a:r>
            <a:r>
              <a:rPr lang="en-US" b="1" dirty="0" smtClean="0"/>
              <a:t>practices:</a:t>
            </a:r>
          </a:p>
          <a:p>
            <a:r>
              <a:rPr lang="en-US" b="1" dirty="0" smtClean="0"/>
              <a:t> </a:t>
            </a:r>
            <a:r>
              <a:rPr lang="en-US" b="1" dirty="0"/>
              <a:t>Providing technical or management advice to </a:t>
            </a:r>
            <a:r>
              <a:rPr lang="en-US" b="1" dirty="0" smtClean="0"/>
              <a:t>companies; </a:t>
            </a:r>
          </a:p>
          <a:p>
            <a:r>
              <a:rPr lang="en-US" b="1" dirty="0"/>
              <a:t>Sharing investment risk to stimulate </a:t>
            </a:r>
            <a:r>
              <a:rPr lang="en-US" b="1" dirty="0" smtClean="0"/>
              <a:t>innovation; </a:t>
            </a:r>
            <a:endParaRPr lang="ru-RU" dirty="0"/>
          </a:p>
          <a:p>
            <a:pPr lvl="1"/>
            <a:r>
              <a:rPr lang="en-US" dirty="0"/>
              <a:t>loan guarantee </a:t>
            </a:r>
            <a:r>
              <a:rPr lang="en-US" dirty="0" smtClean="0"/>
              <a:t>mechanisms;</a:t>
            </a:r>
            <a:endParaRPr lang="ru-RU" dirty="0"/>
          </a:p>
          <a:p>
            <a:pPr lvl="1"/>
            <a:r>
              <a:rPr lang="en-US" dirty="0"/>
              <a:t>matching </a:t>
            </a:r>
            <a:r>
              <a:rPr lang="en-US" dirty="0" smtClean="0"/>
              <a:t>grants;</a:t>
            </a:r>
          </a:p>
          <a:p>
            <a:r>
              <a:rPr lang="en-US" dirty="0" smtClean="0"/>
              <a:t> </a:t>
            </a:r>
            <a:r>
              <a:rPr lang="en-US" b="1" dirty="0"/>
              <a:t>Co-funding shared </a:t>
            </a:r>
            <a:r>
              <a:rPr lang="en-US" b="1" dirty="0" smtClean="0"/>
              <a:t>value:</a:t>
            </a:r>
          </a:p>
          <a:p>
            <a:pPr lvl="1"/>
            <a:r>
              <a:rPr lang="en-US" dirty="0" smtClean="0"/>
              <a:t>scaling-up the programs, rather </a:t>
            </a:r>
            <a:r>
              <a:rPr lang="en-US" dirty="0"/>
              <a:t>than </a:t>
            </a:r>
            <a:r>
              <a:rPr lang="en-US" dirty="0" smtClean="0"/>
              <a:t>pilot; </a:t>
            </a:r>
            <a:endParaRPr lang="en-US" b="1" dirty="0" smtClean="0"/>
          </a:p>
          <a:p>
            <a:r>
              <a:rPr lang="en-US" b="1" dirty="0"/>
              <a:t>Contracting private sector entities to provide </a:t>
            </a:r>
            <a:r>
              <a:rPr lang="en-US" b="1" dirty="0" smtClean="0"/>
              <a:t>services. </a:t>
            </a:r>
            <a:endParaRPr lang="en-US" dirty="0"/>
          </a:p>
          <a:p>
            <a:endParaRPr lang="en-US" b="1" dirty="0" smtClean="0"/>
          </a:p>
          <a:p>
            <a:endParaRPr lang="en-US" b="1" dirty="0" smtClean="0"/>
          </a:p>
          <a:p>
            <a:pPr lvl="1"/>
            <a:endParaRPr lang="en-US" b="1" dirty="0" smtClean="0"/>
          </a:p>
          <a:p>
            <a:endParaRPr lang="en-US" dirty="0"/>
          </a:p>
          <a:p>
            <a:pPr lvl="2"/>
            <a:endParaRPr lang="en-US" dirty="0"/>
          </a:p>
          <a:p>
            <a:pPr lvl="3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740994" y="1988840"/>
            <a:ext cx="139466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Vietnam Business </a:t>
            </a:r>
            <a:r>
              <a:rPr lang="en-US" sz="1100" dirty="0" smtClean="0"/>
              <a:t>Forum, 1997 (World Bank and IFC)</a:t>
            </a:r>
            <a:endParaRPr lang="ru-RU" sz="11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055768" y="3051168"/>
            <a:ext cx="2088232" cy="10052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The </a:t>
            </a:r>
            <a:r>
              <a:rPr lang="en-US" sz="1100" dirty="0"/>
              <a:t>Malawi Cotton Seed Treatment </a:t>
            </a:r>
            <a:r>
              <a:rPr lang="en-US" sz="1100" dirty="0" err="1"/>
              <a:t>programme</a:t>
            </a:r>
            <a:r>
              <a:rPr lang="en-US" sz="1100" dirty="0"/>
              <a:t>, funded under the DFID Business Linkage Challenge </a:t>
            </a:r>
            <a:r>
              <a:rPr lang="en-US" sz="1100" dirty="0" smtClean="0"/>
              <a:t>Fund, 2005 </a:t>
            </a:r>
            <a:endParaRPr lang="en-US" sz="11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047422" y="5135773"/>
            <a:ext cx="208823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Scholastic </a:t>
            </a:r>
            <a:r>
              <a:rPr lang="en-US" sz="1100" dirty="0" smtClean="0"/>
              <a:t>Books:  ‘Centers </a:t>
            </a:r>
            <a:r>
              <a:rPr lang="en-US" sz="1100" dirty="0"/>
              <a:t>of excellence in teacher training – Latin America’ </a:t>
            </a:r>
            <a:r>
              <a:rPr lang="en-US" sz="1100" dirty="0" err="1" smtClean="0"/>
              <a:t>programme</a:t>
            </a:r>
            <a:endParaRPr lang="ru-RU" sz="11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740995" y="4143131"/>
            <a:ext cx="1394659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en-US" sz="1100" dirty="0"/>
              <a:t>Global </a:t>
            </a:r>
            <a:r>
              <a:rPr lang="en-US" sz="1100" dirty="0" smtClean="0"/>
              <a:t>Development Alliance </a:t>
            </a:r>
            <a:r>
              <a:rPr lang="en-US" sz="1100" dirty="0"/>
              <a:t>(</a:t>
            </a:r>
            <a:r>
              <a:rPr lang="en-US" sz="1100" dirty="0" smtClean="0"/>
              <a:t>GDA) </a:t>
            </a:r>
            <a:r>
              <a:rPr lang="en-US" sz="1100" dirty="0" err="1" smtClean="0"/>
              <a:t>programme</a:t>
            </a:r>
            <a:r>
              <a:rPr lang="en-US" sz="1100" dirty="0" smtClean="0"/>
              <a:t> </a:t>
            </a:r>
            <a:endParaRPr lang="en-US" sz="11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47422" y="5922699"/>
            <a:ext cx="20882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Intel, Cisco Systems, Microsoft and USAID to develop ICT provision in the Kenyan education system 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696859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Mechanisms of cooperation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/>
              <a:t>Private sector development (PSD</a:t>
            </a:r>
            <a:r>
              <a:rPr lang="en-US" b="1" dirty="0" smtClean="0"/>
              <a:t>):</a:t>
            </a:r>
          </a:p>
          <a:p>
            <a:pPr lvl="1"/>
            <a:r>
              <a:rPr lang="en-US" dirty="0"/>
              <a:t>interventions to create a positive business enabling environment, in terms of government policy and regulation, and therefore involves significant donor engagement with government policy makers and regulators </a:t>
            </a:r>
            <a:endParaRPr lang="en-US" dirty="0" smtClean="0"/>
          </a:p>
          <a:p>
            <a:r>
              <a:rPr lang="en-US" b="1" dirty="0"/>
              <a:t>S</a:t>
            </a:r>
            <a:r>
              <a:rPr lang="en-US" b="1" dirty="0" smtClean="0"/>
              <a:t>haring </a:t>
            </a:r>
            <a:r>
              <a:rPr lang="en-US" b="1" dirty="0"/>
              <a:t>investment risk to stimulate </a:t>
            </a:r>
            <a:r>
              <a:rPr lang="en-US" b="1" dirty="0" smtClean="0"/>
              <a:t>innovation; </a:t>
            </a:r>
          </a:p>
          <a:p>
            <a:r>
              <a:rPr lang="en-US" b="1" dirty="0"/>
              <a:t>Value chain </a:t>
            </a:r>
            <a:r>
              <a:rPr lang="en-US" b="1" dirty="0" smtClean="0"/>
              <a:t>development: 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Analysis of </a:t>
            </a:r>
            <a:r>
              <a:rPr lang="en-US" dirty="0"/>
              <a:t>the impact of external factors such as regulation, government policy and market conditions that effect the sector as a </a:t>
            </a:r>
            <a:r>
              <a:rPr lang="en-US" dirty="0" smtClean="0"/>
              <a:t>whole;</a:t>
            </a:r>
          </a:p>
          <a:p>
            <a:r>
              <a:rPr lang="en-US" b="1" dirty="0"/>
              <a:t>Inclusive business 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Sustainable </a:t>
            </a:r>
            <a:r>
              <a:rPr lang="en-US" dirty="0"/>
              <a:t>business model which benefits low income </a:t>
            </a:r>
            <a:r>
              <a:rPr lang="en-US" dirty="0" smtClean="0"/>
              <a:t>communities;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/>
              <a:t>Local economic development – </a:t>
            </a:r>
          </a:p>
          <a:p>
            <a:pPr marL="0" lvl="1" indent="0">
              <a:buNone/>
            </a:pPr>
            <a:r>
              <a:rPr lang="en-US" dirty="0" smtClean="0"/>
              <a:t>collaboration </a:t>
            </a:r>
            <a:r>
              <a:rPr lang="en-US" dirty="0"/>
              <a:t>between local government, business and civil society </a:t>
            </a:r>
            <a:r>
              <a:rPr lang="en-US" dirty="0" err="1"/>
              <a:t>organisations</a:t>
            </a:r>
            <a:r>
              <a:rPr lang="en-US" dirty="0" smtClean="0"/>
              <a:t>.</a:t>
            </a:r>
            <a:endParaRPr lang="en-US" b="1" dirty="0" smtClean="0"/>
          </a:p>
          <a:p>
            <a:r>
              <a:rPr lang="en-US" b="1" dirty="0" smtClean="0"/>
              <a:t>Development </a:t>
            </a:r>
            <a:r>
              <a:rPr lang="en-US" b="1" dirty="0"/>
              <a:t>corridor </a:t>
            </a:r>
            <a:r>
              <a:rPr lang="en-US" b="1" dirty="0" smtClean="0"/>
              <a:t>approach;</a:t>
            </a:r>
          </a:p>
          <a:p>
            <a:r>
              <a:rPr lang="en-US" b="1" dirty="0" smtClean="0"/>
              <a:t>Cluster </a:t>
            </a:r>
            <a:r>
              <a:rPr lang="en-US" b="1" dirty="0"/>
              <a:t>approach to economic </a:t>
            </a:r>
            <a:r>
              <a:rPr lang="en-US" b="1" dirty="0" smtClean="0"/>
              <a:t>development.</a:t>
            </a:r>
          </a:p>
        </p:txBody>
      </p:sp>
    </p:spTree>
    <p:extLst>
      <p:ext uri="{BB962C8B-B14F-4D97-AF65-F5344CB8AC3E}">
        <p14:creationId xmlns:p14="http://schemas.microsoft.com/office/powerpoint/2010/main" val="38178321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1528</TotalTime>
  <Words>1160</Words>
  <Application>Microsoft Office PowerPoint</Application>
  <PresentationFormat>On-screen Show (4:3)</PresentationFormat>
  <Paragraphs>155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MS Mincho</vt:lpstr>
      <vt:lpstr>ＭＳ Ｐゴシック</vt:lpstr>
      <vt:lpstr>Arial</vt:lpstr>
      <vt:lpstr>Calibri</vt:lpstr>
      <vt:lpstr>Times New Roman</vt:lpstr>
      <vt:lpstr>Тема Office</vt:lpstr>
      <vt:lpstr>Session 1. What types of resources are required by developing countries?</vt:lpstr>
      <vt:lpstr>Structure of the session</vt:lpstr>
      <vt:lpstr>Types of external resources in developing countries</vt:lpstr>
      <vt:lpstr>Reasons </vt:lpstr>
      <vt:lpstr>Innovative Development Finance in Corporate Sector</vt:lpstr>
      <vt:lpstr>Interaction of donors and international business’ interests</vt:lpstr>
      <vt:lpstr>Types of business in developing countries</vt:lpstr>
      <vt:lpstr>Modes of engagement</vt:lpstr>
      <vt:lpstr>Mechanisms of cooperation</vt:lpstr>
      <vt:lpstr>The Effects of FDI at the markets of developing countries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1. What types of resources are required by developing countries?</dc:title>
  <dc:creator>Юрий</dc:creator>
  <cp:lastModifiedBy>Beth Mudford</cp:lastModifiedBy>
  <cp:revision>71</cp:revision>
  <dcterms:created xsi:type="dcterms:W3CDTF">2013-11-10T11:43:23Z</dcterms:created>
  <dcterms:modified xsi:type="dcterms:W3CDTF">2014-12-02T13:31:41Z</dcterms:modified>
</cp:coreProperties>
</file>