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1" r:id="rId6"/>
    <p:sldId id="260" r:id="rId7"/>
    <p:sldId id="272" r:id="rId8"/>
    <p:sldId id="273" r:id="rId9"/>
    <p:sldId id="274" r:id="rId10"/>
    <p:sldId id="264"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zbeth Navas-Aleman"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6" d="100"/>
          <a:sy n="86" d="100"/>
        </p:scale>
        <p:origin x="869"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11-29T11:28:38.863" idx="1">
    <p:pos x="10" y="10"/>
    <p:text>Where did you find these reasons? Are they the same for global north firms? Are there differences between teh different brics with regards to their reasons to come to developing countries, I'd assume the reasons from China are different from the reasons from South Africa</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11-29T11:29:07.445" idx="2">
    <p:pos x="2463" y="-8"/>
    <p:text>Governments from where?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11-29T11:30:26.657" idx="3">
    <p:pos x="3937" y="306"/>
    <p:text>this topic deserves its own session!</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02.12.2014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t>Session 2. Why </a:t>
            </a:r>
            <a:r>
              <a:rPr lang="en-US" b="1" dirty="0"/>
              <a:t>international business comes to developing countries?</a:t>
            </a:r>
            <a:endParaRPr lang="ru-RU" dirty="0"/>
          </a:p>
        </p:txBody>
      </p:sp>
      <p:sp>
        <p:nvSpPr>
          <p:cNvPr id="3" name="Подзаголовок 2"/>
          <p:cNvSpPr>
            <a:spLocks noGrp="1"/>
          </p:cNvSpPr>
          <p:nvPr>
            <p:ph type="subTitle" idx="1"/>
          </p:nvPr>
        </p:nvSpPr>
        <p:spPr/>
        <p:txBody>
          <a:bodyPr/>
          <a:lstStyle/>
          <a:p>
            <a:r>
              <a:rPr lang="en-US" b="1" smtClean="0"/>
              <a:t>FDI from the BRICS</a:t>
            </a:r>
            <a:endParaRPr lang="ru-RU" dirty="0"/>
          </a:p>
        </p:txBody>
      </p:sp>
      <p:sp>
        <p:nvSpPr>
          <p:cNvPr id="4" name="TextBox 4"/>
          <p:cNvSpPr txBox="1"/>
          <p:nvPr/>
        </p:nvSpPr>
        <p:spPr>
          <a:xfrm>
            <a:off x="143508" y="260648"/>
            <a:ext cx="8856984" cy="27699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t>This collection was collated by </a:t>
            </a:r>
            <a:r>
              <a:rPr lang="en-GB" sz="1200" dirty="0" err="1"/>
              <a:t>Yuriy</a:t>
            </a:r>
            <a:r>
              <a:rPr lang="en-GB" sz="1200" dirty="0"/>
              <a:t> </a:t>
            </a:r>
            <a:r>
              <a:rPr lang="en-GB" sz="1200" dirty="0" err="1"/>
              <a:t>Zaytsev</a:t>
            </a:r>
            <a:r>
              <a:rPr lang="en-GB" sz="1200" dirty="0"/>
              <a:t> as teaching material on the FDI from the BRICS course at the Institute of Development Studies.</a:t>
            </a:r>
          </a:p>
        </p:txBody>
      </p:sp>
    </p:spTree>
    <p:extLst>
      <p:ext uri="{BB962C8B-B14F-4D97-AF65-F5344CB8AC3E}">
        <p14:creationId xmlns:p14="http://schemas.microsoft.com/office/powerpoint/2010/main" val="3707704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Corporate governance’s beneficial impact </a:t>
            </a:r>
            <a:endParaRPr lang="ru-RU" sz="2800" b="1" dirty="0"/>
          </a:p>
        </p:txBody>
      </p:sp>
      <p:sp>
        <p:nvSpPr>
          <p:cNvPr id="3" name="Объект 2"/>
          <p:cNvSpPr>
            <a:spLocks noGrp="1"/>
          </p:cNvSpPr>
          <p:nvPr>
            <p:ph idx="1"/>
          </p:nvPr>
        </p:nvSpPr>
        <p:spPr/>
        <p:txBody>
          <a:bodyPr>
            <a:normAutofit fontScale="92500" lnSpcReduction="20000"/>
          </a:bodyPr>
          <a:lstStyle/>
          <a:p>
            <a:r>
              <a:rPr lang="en-US" dirty="0"/>
              <a:t>Jensen, </a:t>
            </a:r>
            <a:r>
              <a:rPr lang="en-US" dirty="0" smtClean="0"/>
              <a:t>2006: </a:t>
            </a:r>
          </a:p>
          <a:p>
            <a:pPr lvl="1"/>
            <a:r>
              <a:rPr lang="en-US" dirty="0" smtClean="0"/>
              <a:t>A </a:t>
            </a:r>
            <a:r>
              <a:rPr lang="en-US" dirty="0"/>
              <a:t>study of foreign investment in 100 countries since 1970 has concluded that investors prefer countries that are stable and where democratic institutions and legal safeguards are in </a:t>
            </a:r>
            <a:r>
              <a:rPr lang="en-US" dirty="0" smtClean="0"/>
              <a:t>place. </a:t>
            </a:r>
          </a:p>
          <a:p>
            <a:r>
              <a:rPr lang="en-US" dirty="0"/>
              <a:t>Countries that want to attract foreign direct investment (FDI), therefore, have an obvious interest in fostering good </a:t>
            </a:r>
            <a:r>
              <a:rPr lang="en-US" dirty="0" smtClean="0"/>
              <a:t>governance practices. </a:t>
            </a:r>
          </a:p>
          <a:p>
            <a:r>
              <a:rPr lang="en-US" dirty="0" smtClean="0"/>
              <a:t>Similarly</a:t>
            </a:r>
            <a:r>
              <a:rPr lang="en-US" dirty="0"/>
              <a:t>, responsible investors are likely to operate in such a way as to contribute to these goods.</a:t>
            </a:r>
            <a:endParaRPr lang="ru-RU" dirty="0"/>
          </a:p>
        </p:txBody>
      </p:sp>
    </p:spTree>
    <p:extLst>
      <p:ext uri="{BB962C8B-B14F-4D97-AF65-F5344CB8AC3E}">
        <p14:creationId xmlns:p14="http://schemas.microsoft.com/office/powerpoint/2010/main" val="21446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856"/>
            <a:ext cx="9144000" cy="772045"/>
          </a:xfrm>
        </p:spPr>
        <p:txBody>
          <a:bodyPr>
            <a:normAutofit/>
          </a:bodyPr>
          <a:lstStyle/>
          <a:p>
            <a:r>
              <a:rPr lang="en-US" sz="2800" b="1" dirty="0"/>
              <a:t>Encouraging development-aware corporate business models</a:t>
            </a:r>
            <a:endParaRPr lang="ru-RU" sz="2800" b="1" dirty="0"/>
          </a:p>
        </p:txBody>
      </p:sp>
      <p:sp>
        <p:nvSpPr>
          <p:cNvPr id="3" name="Объект 2"/>
          <p:cNvSpPr>
            <a:spLocks noGrp="1"/>
          </p:cNvSpPr>
          <p:nvPr>
            <p:ph idx="1"/>
          </p:nvPr>
        </p:nvSpPr>
        <p:spPr>
          <a:xfrm>
            <a:off x="204478" y="707207"/>
            <a:ext cx="8760010" cy="3189845"/>
          </a:xfrm>
        </p:spPr>
        <p:txBody>
          <a:bodyPr>
            <a:normAutofit fontScale="55000" lnSpcReduction="20000"/>
          </a:bodyPr>
          <a:lstStyle/>
          <a:p>
            <a:r>
              <a:rPr lang="en-US" dirty="0" smtClean="0"/>
              <a:t>Mode of cooperation, expressed by companies , which see </a:t>
            </a:r>
            <a:r>
              <a:rPr lang="en-US" dirty="0"/>
              <a:t>themselves as development actors, and plan their business processes with this in mind</a:t>
            </a:r>
            <a:r>
              <a:rPr lang="en-US" dirty="0" smtClean="0"/>
              <a:t>. </a:t>
            </a:r>
          </a:p>
          <a:p>
            <a:pPr lvl="1"/>
            <a:r>
              <a:rPr lang="en-US" dirty="0" smtClean="0"/>
              <a:t>NB: this </a:t>
            </a:r>
            <a:r>
              <a:rPr lang="en-US" dirty="0"/>
              <a:t>approach is very different from the ‘corporate social responsibility’ agenda (Davis, 2008). </a:t>
            </a:r>
            <a:endParaRPr lang="en-US" dirty="0" smtClean="0"/>
          </a:p>
          <a:p>
            <a:r>
              <a:rPr lang="en-US" dirty="0" smtClean="0"/>
              <a:t>Donor </a:t>
            </a:r>
            <a:r>
              <a:rPr lang="en-US" dirty="0"/>
              <a:t>agencies </a:t>
            </a:r>
            <a:r>
              <a:rPr lang="en-US" dirty="0" smtClean="0"/>
              <a:t> as  well as recipient countries need </a:t>
            </a:r>
            <a:r>
              <a:rPr lang="en-US" dirty="0"/>
              <a:t>to understand better why it is that some companies are proactive in adopting business approaches that are developmentally beneficial. </a:t>
            </a:r>
            <a:endParaRPr lang="en-US" dirty="0" smtClean="0"/>
          </a:p>
          <a:p>
            <a:pPr lvl="1"/>
            <a:r>
              <a:rPr lang="en-US" dirty="0" smtClean="0"/>
              <a:t>Porter </a:t>
            </a:r>
            <a:r>
              <a:rPr lang="en-US" dirty="0"/>
              <a:t>and Kramer (2011) have argued that companies are in pursuit of some ‘higher form of capitalism</a:t>
            </a:r>
            <a:r>
              <a:rPr lang="en-US" dirty="0" smtClean="0"/>
              <a:t>’.</a:t>
            </a:r>
          </a:p>
          <a:p>
            <a:r>
              <a:rPr lang="en-US" dirty="0" smtClean="0"/>
              <a:t> </a:t>
            </a:r>
            <a:r>
              <a:rPr lang="en-US" dirty="0"/>
              <a:t>Companies innovating in the development space are doing so not for altruistic motives, but to secure profitable growth and protect their </a:t>
            </a:r>
            <a:r>
              <a:rPr lang="en-US" dirty="0" smtClean="0"/>
              <a:t>license </a:t>
            </a:r>
            <a:r>
              <a:rPr lang="en-US" dirty="0"/>
              <a:t>to operate at existing sites, according to the author’s interviews with industry representatives. </a:t>
            </a:r>
            <a:endParaRPr lang="ru-RU" dirty="0"/>
          </a:p>
        </p:txBody>
      </p:sp>
      <p:sp>
        <p:nvSpPr>
          <p:cNvPr id="4" name="Прямоугольник 3"/>
          <p:cNvSpPr/>
          <p:nvPr/>
        </p:nvSpPr>
        <p:spPr>
          <a:xfrm>
            <a:off x="6686380" y="3410949"/>
            <a:ext cx="2372962"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u="sng" dirty="0"/>
              <a:t>Anglo American </a:t>
            </a:r>
            <a:r>
              <a:rPr lang="en-US" sz="1400" b="1" dirty="0" smtClean="0"/>
              <a:t>: </a:t>
            </a:r>
            <a:r>
              <a:rPr lang="en-US" sz="1400" dirty="0"/>
              <a:t>Socio-Economic Assessment Toolbox (SEAT), to help operations benchmark and improve the management of issues such as local employment, the inclusion of disadvantaged groups, training, procurement and community social investment </a:t>
            </a:r>
            <a:endParaRPr lang="ru-RU" sz="1400" dirty="0"/>
          </a:p>
        </p:txBody>
      </p:sp>
      <p:sp>
        <p:nvSpPr>
          <p:cNvPr id="5" name="Прямоугольник 4"/>
          <p:cNvSpPr/>
          <p:nvPr/>
        </p:nvSpPr>
        <p:spPr>
          <a:xfrm>
            <a:off x="0" y="3573016"/>
            <a:ext cx="2441670"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u="sng" dirty="0"/>
              <a:t>Heineken</a:t>
            </a:r>
            <a:r>
              <a:rPr lang="en-US" sz="1400" b="1" dirty="0"/>
              <a:t>: </a:t>
            </a:r>
            <a:r>
              <a:rPr lang="en-US" sz="1400" dirty="0"/>
              <a:t>This company has developed a model for economic impact assessment that allows local companies to carry out scenario analyses that enable management teams to include societal opinions in their business decisions more </a:t>
            </a:r>
            <a:r>
              <a:rPr lang="en-US" sz="1400" dirty="0" smtClean="0"/>
              <a:t>explicitly</a:t>
            </a:r>
            <a:endParaRPr lang="ru-RU" sz="1400" dirty="0"/>
          </a:p>
        </p:txBody>
      </p:sp>
      <p:sp>
        <p:nvSpPr>
          <p:cNvPr id="6" name="Прямоугольник 5"/>
          <p:cNvSpPr/>
          <p:nvPr/>
        </p:nvSpPr>
        <p:spPr>
          <a:xfrm>
            <a:off x="2555776" y="4527073"/>
            <a:ext cx="3943283"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u="sng" dirty="0"/>
              <a:t>Reuters</a:t>
            </a:r>
            <a:r>
              <a:rPr lang="en-US" sz="1400" b="1" dirty="0" smtClean="0"/>
              <a:t>: </a:t>
            </a:r>
            <a:r>
              <a:rPr lang="en-US" sz="1400" dirty="0"/>
              <a:t>subscription-based service that uses mobile phone SMS technology to provide small farmers with tailored information about </a:t>
            </a:r>
            <a:r>
              <a:rPr lang="en-US" sz="1400" dirty="0" smtClean="0"/>
              <a:t>crop </a:t>
            </a:r>
            <a:r>
              <a:rPr lang="en-US" sz="1400" dirty="0"/>
              <a:t>types in </a:t>
            </a:r>
            <a:r>
              <a:rPr lang="en-US" sz="1400" dirty="0" smtClean="0"/>
              <a:t>markets. </a:t>
            </a:r>
            <a:r>
              <a:rPr lang="en-US" sz="1400" dirty="0"/>
              <a:t>The </a:t>
            </a:r>
            <a:r>
              <a:rPr lang="en-US" sz="1400" dirty="0" smtClean="0"/>
              <a:t>service </a:t>
            </a:r>
            <a:r>
              <a:rPr lang="en-US" sz="1400" dirty="0"/>
              <a:t>reduces information asymmetry in agricultural markets and helps small farmers get a greater proportion of the value of their produce. Reuters estimates that the service is now used by more than 300,000 farmers in rural India. </a:t>
            </a:r>
            <a:r>
              <a:rPr lang="en-US" sz="1400" b="1" dirty="0" smtClean="0"/>
              <a:t>  </a:t>
            </a:r>
            <a:endParaRPr lang="ru-RU" sz="1400" dirty="0"/>
          </a:p>
        </p:txBody>
      </p:sp>
      <p:sp>
        <p:nvSpPr>
          <p:cNvPr id="7" name="Прямоугольник 6"/>
          <p:cNvSpPr/>
          <p:nvPr/>
        </p:nvSpPr>
        <p:spPr>
          <a:xfrm>
            <a:off x="3891847" y="3411791"/>
            <a:ext cx="1271139"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Examples </a:t>
            </a:r>
            <a:endParaRPr lang="ru-RU" dirty="0"/>
          </a:p>
        </p:txBody>
      </p:sp>
    </p:spTree>
    <p:extLst>
      <p:ext uri="{BB962C8B-B14F-4D97-AF65-F5344CB8AC3E}">
        <p14:creationId xmlns:p14="http://schemas.microsoft.com/office/powerpoint/2010/main" val="584385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31099" cy="980728"/>
          </a:xfrm>
        </p:spPr>
        <p:txBody>
          <a:bodyPr>
            <a:normAutofit/>
          </a:bodyPr>
          <a:lstStyle/>
          <a:p>
            <a:r>
              <a:rPr lang="en-US" sz="2800" b="1" dirty="0"/>
              <a:t>What makes companies to adopt development –aware business approaches?</a:t>
            </a:r>
            <a:endParaRPr lang="ru-RU" sz="2800" b="1" dirty="0"/>
          </a:p>
        </p:txBody>
      </p:sp>
      <p:sp>
        <p:nvSpPr>
          <p:cNvPr id="3" name="Объект 2"/>
          <p:cNvSpPr>
            <a:spLocks noGrp="1"/>
          </p:cNvSpPr>
          <p:nvPr>
            <p:ph idx="1"/>
          </p:nvPr>
        </p:nvSpPr>
        <p:spPr>
          <a:xfrm>
            <a:off x="467544" y="980728"/>
            <a:ext cx="8229600" cy="2548880"/>
          </a:xfrm>
        </p:spPr>
        <p:txBody>
          <a:bodyPr>
            <a:normAutofit/>
          </a:bodyPr>
          <a:lstStyle/>
          <a:p>
            <a:r>
              <a:rPr lang="en-US" dirty="0" smtClean="0"/>
              <a:t>Voluntary </a:t>
            </a:r>
            <a:r>
              <a:rPr lang="en-US" dirty="0"/>
              <a:t>Principles on Business and Human Rights </a:t>
            </a:r>
            <a:r>
              <a:rPr lang="en-US" dirty="0" smtClean="0"/>
              <a:t> </a:t>
            </a:r>
            <a:endParaRPr lang="ru-RU" dirty="0"/>
          </a:p>
        </p:txBody>
      </p:sp>
      <p:sp>
        <p:nvSpPr>
          <p:cNvPr id="4" name="Прямоугольник 3"/>
          <p:cNvSpPr/>
          <p:nvPr/>
        </p:nvSpPr>
        <p:spPr>
          <a:xfrm>
            <a:off x="1691680" y="2492896"/>
            <a:ext cx="5832648" cy="3672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‘Beira Agricultural Growth Corridor’ in Mozambique appears to be one good example of such joined-up thinking on development. This initiative was launched at the World Economic Forum in January 2009 (BAGC 2010) as a venture between the private and public sectors to develop the port of Beira and the trade corridor that services it. The goal is to create ‘a successful and diversified </a:t>
            </a:r>
            <a:r>
              <a:rPr lang="en-US" dirty="0" smtClean="0"/>
              <a:t> </a:t>
            </a:r>
            <a:r>
              <a:rPr lang="en-US" dirty="0"/>
              <a:t>commercial agriculture sector’ by 2030. </a:t>
            </a:r>
            <a:endParaRPr lang="ru-RU" dirty="0"/>
          </a:p>
        </p:txBody>
      </p:sp>
    </p:spTree>
    <p:extLst>
      <p:ext uri="{BB962C8B-B14F-4D97-AF65-F5344CB8AC3E}">
        <p14:creationId xmlns:p14="http://schemas.microsoft.com/office/powerpoint/2010/main" val="1927179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Questions of the session</a:t>
            </a:r>
            <a:endParaRPr lang="ru-RU" sz="2800" b="1" dirty="0"/>
          </a:p>
        </p:txBody>
      </p:sp>
      <p:sp>
        <p:nvSpPr>
          <p:cNvPr id="3" name="Объект 2"/>
          <p:cNvSpPr>
            <a:spLocks noGrp="1"/>
          </p:cNvSpPr>
          <p:nvPr>
            <p:ph idx="1"/>
          </p:nvPr>
        </p:nvSpPr>
        <p:spPr/>
        <p:txBody>
          <a:bodyPr>
            <a:normAutofit fontScale="92500" lnSpcReduction="20000"/>
          </a:bodyPr>
          <a:lstStyle/>
          <a:p>
            <a:r>
              <a:rPr lang="en-US" dirty="0"/>
              <a:t>G</a:t>
            </a:r>
            <a:r>
              <a:rPr lang="en-US" dirty="0" smtClean="0"/>
              <a:t>round </a:t>
            </a:r>
            <a:r>
              <a:rPr lang="en-US" dirty="0"/>
              <a:t>reasons of international business investment activity in developing </a:t>
            </a:r>
            <a:r>
              <a:rPr lang="en-US" dirty="0" smtClean="0"/>
              <a:t>countries;</a:t>
            </a:r>
          </a:p>
          <a:p>
            <a:r>
              <a:rPr lang="en-US" dirty="0" smtClean="0"/>
              <a:t>New phenomenon of Investments movement and the role of BRICS;</a:t>
            </a:r>
          </a:p>
          <a:p>
            <a:r>
              <a:rPr lang="en-US" dirty="0"/>
              <a:t>R</a:t>
            </a:r>
            <a:r>
              <a:rPr lang="en-US" dirty="0" smtClean="0"/>
              <a:t>etrospective </a:t>
            </a:r>
            <a:r>
              <a:rPr lang="en-US" dirty="0"/>
              <a:t>analysis of international business attitude towards the poorest </a:t>
            </a:r>
            <a:r>
              <a:rPr lang="en-US" dirty="0" smtClean="0"/>
              <a:t>countries;</a:t>
            </a:r>
          </a:p>
          <a:p>
            <a:r>
              <a:rPr lang="en-US" dirty="0"/>
              <a:t>the regulation of governments and international community with respect to international business operating in developing </a:t>
            </a:r>
            <a:r>
              <a:rPr lang="en-US" dirty="0" smtClean="0"/>
              <a:t>countries</a:t>
            </a:r>
          </a:p>
          <a:p>
            <a:r>
              <a:rPr lang="en-US" dirty="0" smtClean="0"/>
              <a:t>BRICS Business Developing Countries’ markets integration strategies</a:t>
            </a:r>
          </a:p>
          <a:p>
            <a:endParaRPr lang="ru-RU" dirty="0"/>
          </a:p>
        </p:txBody>
      </p:sp>
    </p:spTree>
    <p:extLst>
      <p:ext uri="{BB962C8B-B14F-4D97-AF65-F5344CB8AC3E}">
        <p14:creationId xmlns:p14="http://schemas.microsoft.com/office/powerpoint/2010/main" val="3695465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smtClean="0"/>
              <a:t>The main </a:t>
            </a:r>
            <a:r>
              <a:rPr lang="en-US" sz="2800" b="1" dirty="0"/>
              <a:t>reasons</a:t>
            </a:r>
            <a:endParaRPr lang="ru-RU" sz="2800" b="1" dirty="0"/>
          </a:p>
        </p:txBody>
      </p:sp>
      <p:sp>
        <p:nvSpPr>
          <p:cNvPr id="3" name="Объект 2"/>
          <p:cNvSpPr>
            <a:spLocks noGrp="1"/>
          </p:cNvSpPr>
          <p:nvPr>
            <p:ph idx="1"/>
          </p:nvPr>
        </p:nvSpPr>
        <p:spPr/>
        <p:txBody>
          <a:bodyPr>
            <a:normAutofit fontScale="92500" lnSpcReduction="20000"/>
          </a:bodyPr>
          <a:lstStyle/>
          <a:p>
            <a:r>
              <a:rPr lang="en-US" dirty="0"/>
              <a:t>resources, costs, finance and marketing opportunities, which determine the efficiency of doing business, which allow the international business to increase the revenue and extract the profit in developing </a:t>
            </a:r>
            <a:r>
              <a:rPr lang="en-US" dirty="0" smtClean="0"/>
              <a:t>countries</a:t>
            </a:r>
          </a:p>
          <a:p>
            <a:r>
              <a:rPr lang="en-US" dirty="0"/>
              <a:t>monopoly power that allows corporations to make high </a:t>
            </a:r>
            <a:r>
              <a:rPr lang="en-US" dirty="0" smtClean="0"/>
              <a:t>profits;</a:t>
            </a:r>
          </a:p>
          <a:p>
            <a:r>
              <a:rPr lang="en-US" dirty="0"/>
              <a:t>low wages, </a:t>
            </a:r>
            <a:endParaRPr lang="en-US" dirty="0" smtClean="0"/>
          </a:p>
          <a:p>
            <a:r>
              <a:rPr lang="en-US" dirty="0" smtClean="0"/>
              <a:t>unenforced </a:t>
            </a:r>
            <a:r>
              <a:rPr lang="en-US" dirty="0" err="1"/>
              <a:t>labour</a:t>
            </a:r>
            <a:r>
              <a:rPr lang="en-US" dirty="0"/>
              <a:t> legislation, </a:t>
            </a:r>
            <a:endParaRPr lang="en-US" dirty="0" smtClean="0"/>
          </a:p>
          <a:p>
            <a:r>
              <a:rPr lang="en-US" dirty="0" smtClean="0"/>
              <a:t>lack </a:t>
            </a:r>
            <a:r>
              <a:rPr lang="en-US" dirty="0"/>
              <a:t>of control of environmental pollution </a:t>
            </a:r>
            <a:endParaRPr lang="ru-RU" dirty="0"/>
          </a:p>
        </p:txBody>
      </p:sp>
    </p:spTree>
    <p:extLst>
      <p:ext uri="{BB962C8B-B14F-4D97-AF65-F5344CB8AC3E}">
        <p14:creationId xmlns:p14="http://schemas.microsoft.com/office/powerpoint/2010/main" val="3759691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smtClean="0"/>
              <a:t>The efficiency </a:t>
            </a:r>
            <a:r>
              <a:rPr lang="en-US" sz="2800" b="1" dirty="0"/>
              <a:t>seeking</a:t>
            </a:r>
            <a:endParaRPr lang="ru-RU" sz="2800" b="1" dirty="0"/>
          </a:p>
        </p:txBody>
      </p:sp>
      <p:sp>
        <p:nvSpPr>
          <p:cNvPr id="3" name="Объект 2"/>
          <p:cNvSpPr>
            <a:spLocks noGrp="1"/>
          </p:cNvSpPr>
          <p:nvPr>
            <p:ph idx="1"/>
          </p:nvPr>
        </p:nvSpPr>
        <p:spPr/>
        <p:txBody>
          <a:bodyPr/>
          <a:lstStyle/>
          <a:p>
            <a:r>
              <a:rPr lang="en-US" dirty="0"/>
              <a:t>efficiency seeking is one of the main determinants of expanding business investment activity abroad, including to the markets of developing countries</a:t>
            </a:r>
            <a:endParaRPr lang="ru-RU" dirty="0"/>
          </a:p>
        </p:txBody>
      </p:sp>
    </p:spTree>
    <p:extLst>
      <p:ext uri="{BB962C8B-B14F-4D97-AF65-F5344CB8AC3E}">
        <p14:creationId xmlns:p14="http://schemas.microsoft.com/office/powerpoint/2010/main" val="108861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836712"/>
          </a:xfrm>
        </p:spPr>
        <p:txBody>
          <a:bodyPr>
            <a:noAutofit/>
          </a:bodyPr>
          <a:lstStyle/>
          <a:p>
            <a:r>
              <a:rPr lang="en-US" sz="2800" b="1" dirty="0"/>
              <a:t>Government policies and behaviors and investment decisions</a:t>
            </a:r>
            <a:endParaRPr lang="ru-RU" sz="2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16137311"/>
              </p:ext>
            </p:extLst>
          </p:nvPr>
        </p:nvGraphicFramePr>
        <p:xfrm>
          <a:off x="323528" y="900265"/>
          <a:ext cx="8424937" cy="5620512"/>
        </p:xfrm>
        <a:graphic>
          <a:graphicData uri="http://schemas.openxmlformats.org/drawingml/2006/table">
            <a:tbl>
              <a:tblPr firstRow="1" firstCol="1" bandRow="1">
                <a:tableStyleId>{5C22544A-7EE6-4342-B048-85BDC9FD1C3A}</a:tableStyleId>
              </a:tblPr>
              <a:tblGrid>
                <a:gridCol w="1600599"/>
                <a:gridCol w="2557565"/>
                <a:gridCol w="2450745"/>
                <a:gridCol w="1816028"/>
              </a:tblGrid>
              <a:tr h="271739">
                <a:tc>
                  <a:txBody>
                    <a:bodyPr/>
                    <a:lstStyle/>
                    <a:p>
                      <a:pPr>
                        <a:lnSpc>
                          <a:spcPct val="115000"/>
                        </a:lnSpc>
                        <a:spcAft>
                          <a:spcPts val="0"/>
                        </a:spcAft>
                      </a:pPr>
                      <a:r>
                        <a:rPr lang="ru-RU" sz="1100" dirty="0">
                          <a:effectLst/>
                          <a:latin typeface="Times New Roman" pitchFamily="18" charset="0"/>
                          <a:cs typeface="Times New Roman" pitchFamily="18" charset="0"/>
                        </a:rPr>
                        <a:t> </a:t>
                      </a:r>
                      <a:endParaRPr lang="ru-RU" sz="1100" dirty="0">
                        <a:effectLst/>
                        <a:latin typeface="Times New Roman" pitchFamily="18" charset="0"/>
                        <a:ea typeface="Calibri"/>
                        <a:cs typeface="Times New Roman" pitchFamily="18" charset="0"/>
                      </a:endParaRPr>
                    </a:p>
                  </a:txBody>
                  <a:tcPr marL="9189" marR="9189" marT="0" marB="0"/>
                </a:tc>
                <a:tc gridSpan="3">
                  <a:txBody>
                    <a:bodyPr/>
                    <a:lstStyle/>
                    <a:p>
                      <a:pPr algn="ctr">
                        <a:lnSpc>
                          <a:spcPct val="115000"/>
                        </a:lnSpc>
                        <a:spcAft>
                          <a:spcPts val="0"/>
                        </a:spcAft>
                      </a:pPr>
                      <a:r>
                        <a:rPr lang="en-US" sz="1800" b="1" i="0" u="none" strike="noStrike" kern="1200" baseline="0" dirty="0" smtClean="0">
                          <a:solidFill>
                            <a:schemeClr val="lt1"/>
                          </a:solidFill>
                          <a:latin typeface="+mn-lt"/>
                          <a:ea typeface="+mn-ea"/>
                          <a:cs typeface="+mn-cs"/>
                        </a:rPr>
                        <a:t>Factors that shape opportunities and incentives for firms to invest</a:t>
                      </a:r>
                      <a:endParaRPr lang="ru-RU" sz="1100" dirty="0">
                        <a:effectLst/>
                        <a:latin typeface="Times New Roman" pitchFamily="18" charset="0"/>
                        <a:ea typeface="Calibri"/>
                        <a:cs typeface="Times New Roman" pitchFamily="18" charset="0"/>
                      </a:endParaRPr>
                    </a:p>
                  </a:txBody>
                  <a:tcPr marL="9189" marR="9189" marT="0" marB="0"/>
                </a:tc>
                <a:tc hMerge="1">
                  <a:txBody>
                    <a:bodyPr/>
                    <a:lstStyle/>
                    <a:p>
                      <a:endParaRPr lang="ru-RU"/>
                    </a:p>
                  </a:txBody>
                  <a:tcPr/>
                </a:tc>
                <a:tc hMerge="1">
                  <a:txBody>
                    <a:bodyPr/>
                    <a:lstStyle/>
                    <a:p>
                      <a:endParaRPr lang="ru-RU"/>
                    </a:p>
                  </a:txBody>
                  <a:tcPr/>
                </a:tc>
              </a:tr>
              <a:tr h="561873">
                <a:tc>
                  <a:txBody>
                    <a:bodyPr/>
                    <a:lstStyle/>
                    <a:p>
                      <a:pPr algn="ctr">
                        <a:lnSpc>
                          <a:spcPct val="115000"/>
                        </a:lnSpc>
                        <a:spcAft>
                          <a:spcPts val="0"/>
                        </a:spcAft>
                      </a:pPr>
                      <a:r>
                        <a:rPr lang="ru-RU" sz="1100" dirty="0">
                          <a:effectLst/>
                          <a:latin typeface="Times New Roman" pitchFamily="18" charset="0"/>
                          <a:cs typeface="Times New Roman" pitchFamily="18" charset="0"/>
                        </a:rPr>
                        <a:t> </a:t>
                      </a:r>
                      <a:endParaRPr lang="ru-RU" sz="1100" dirty="0">
                        <a:effectLst/>
                        <a:latin typeface="Times New Roman" pitchFamily="18" charset="0"/>
                        <a:ea typeface="Calibri"/>
                        <a:cs typeface="Times New Roman" pitchFamily="18" charset="0"/>
                      </a:endParaRPr>
                    </a:p>
                  </a:txBody>
                  <a:tcPr marL="9189" marR="9189" marT="0" marB="0"/>
                </a:tc>
                <a:tc>
                  <a:txBody>
                    <a:bodyPr/>
                    <a:lstStyle/>
                    <a:p>
                      <a:pPr algn="ctr">
                        <a:lnSpc>
                          <a:spcPct val="115000"/>
                        </a:lnSpc>
                        <a:spcAft>
                          <a:spcPts val="0"/>
                        </a:spcAft>
                      </a:pPr>
                      <a:r>
                        <a:rPr lang="en-US" sz="1800" b="1" i="0" u="none" strike="noStrike" kern="1200" baseline="0" dirty="0" smtClean="0">
                          <a:solidFill>
                            <a:schemeClr val="dk1"/>
                          </a:solidFill>
                          <a:latin typeface="+mn-lt"/>
                          <a:ea typeface="+mn-ea"/>
                          <a:cs typeface="+mn-cs"/>
                        </a:rPr>
                        <a:t>Government has strong influence</a:t>
                      </a:r>
                      <a:endParaRPr lang="ru-RU" sz="1100" dirty="0">
                        <a:effectLst/>
                        <a:latin typeface="Times New Roman" pitchFamily="18" charset="0"/>
                        <a:ea typeface="Calibri"/>
                        <a:cs typeface="Times New Roman" pitchFamily="18" charset="0"/>
                      </a:endParaRPr>
                    </a:p>
                  </a:txBody>
                  <a:tcPr marL="9189" marR="9189" marT="0" marB="0"/>
                </a:tc>
                <a:tc>
                  <a:txBody>
                    <a:bodyPr/>
                    <a:lstStyle/>
                    <a:p>
                      <a:pPr algn="ctr">
                        <a:lnSpc>
                          <a:spcPct val="115000"/>
                        </a:lnSpc>
                        <a:spcAft>
                          <a:spcPts val="0"/>
                        </a:spcAft>
                      </a:pPr>
                      <a:r>
                        <a:rPr lang="en-US" sz="1800" b="1" i="0" u="none" strike="noStrike" kern="1200" baseline="0" dirty="0" smtClean="0">
                          <a:solidFill>
                            <a:schemeClr val="dk1"/>
                          </a:solidFill>
                          <a:latin typeface="+mn-lt"/>
                          <a:ea typeface="+mn-ea"/>
                          <a:cs typeface="+mn-cs"/>
                        </a:rPr>
                        <a:t>Government has less influence</a:t>
                      </a:r>
                      <a:endParaRPr lang="ru-RU" sz="1100" dirty="0">
                        <a:effectLst/>
                        <a:latin typeface="Times New Roman" pitchFamily="18" charset="0"/>
                        <a:ea typeface="Calibri"/>
                        <a:cs typeface="Times New Roman" pitchFamily="18" charset="0"/>
                      </a:endParaRPr>
                    </a:p>
                  </a:txBody>
                  <a:tcPr marL="9189" marR="9189" marT="0" marB="0"/>
                </a:tc>
                <a:tc>
                  <a:txBody>
                    <a:bodyPr/>
                    <a:lstStyle/>
                    <a:p>
                      <a:pPr algn="ctr">
                        <a:lnSpc>
                          <a:spcPct val="115000"/>
                        </a:lnSpc>
                        <a:spcAft>
                          <a:spcPts val="0"/>
                        </a:spcAft>
                      </a:pPr>
                      <a:r>
                        <a:rPr lang="en-US" sz="1800" b="1" i="0" u="none" strike="noStrike" kern="1200" baseline="0" dirty="0" smtClean="0">
                          <a:solidFill>
                            <a:schemeClr val="dk1"/>
                          </a:solidFill>
                          <a:latin typeface="+mn-lt"/>
                          <a:ea typeface="+mn-ea"/>
                          <a:cs typeface="+mn-cs"/>
                        </a:rPr>
                        <a:t>International development cooperation</a:t>
                      </a:r>
                      <a:endParaRPr lang="ru-RU" sz="1800" b="1" i="0" u="none" strike="noStrike" kern="1200" baseline="0" dirty="0">
                        <a:solidFill>
                          <a:schemeClr val="dk1"/>
                        </a:solidFill>
                        <a:latin typeface="+mn-lt"/>
                        <a:ea typeface="+mn-ea"/>
                        <a:cs typeface="+mn-cs"/>
                      </a:endParaRPr>
                    </a:p>
                  </a:txBody>
                  <a:tcPr marL="9189" marR="9189" marT="0" marB="0"/>
                </a:tc>
              </a:tr>
              <a:tr h="1387599">
                <a:tc>
                  <a:txBody>
                    <a:bodyPr/>
                    <a:lstStyle/>
                    <a:p>
                      <a:pPr algn="ctr">
                        <a:lnSpc>
                          <a:spcPct val="115000"/>
                        </a:lnSpc>
                        <a:spcAft>
                          <a:spcPts val="0"/>
                        </a:spcAft>
                      </a:pPr>
                      <a:r>
                        <a:rPr lang="en-US" sz="1600" dirty="0" smtClean="0">
                          <a:effectLst/>
                          <a:latin typeface="Times New Roman" pitchFamily="18" charset="0"/>
                          <a:ea typeface="Calibri"/>
                          <a:cs typeface="Times New Roman" pitchFamily="18" charset="0"/>
                        </a:rPr>
                        <a:t>Costs</a:t>
                      </a:r>
                      <a:endParaRPr lang="ru-RU" sz="1600" dirty="0">
                        <a:effectLst/>
                        <a:latin typeface="Times New Roman" pitchFamily="18" charset="0"/>
                        <a:ea typeface="Calibri"/>
                        <a:cs typeface="Times New Roman" pitchFamily="18" charset="0"/>
                      </a:endParaRPr>
                    </a:p>
                  </a:txBody>
                  <a:tcPr marL="9189" marR="9189" marT="0" marB="0" anchor="ctr"/>
                </a:tc>
                <a:tc>
                  <a:txBody>
                    <a:bodyPr/>
                    <a:lstStyle/>
                    <a:p>
                      <a:pPr marL="285750" indent="-285750">
                        <a:buFont typeface="Arial" pitchFamily="34" charset="0"/>
                        <a:buChar char="•"/>
                      </a:pPr>
                      <a:r>
                        <a:rPr lang="en-US" sz="1100" kern="1200" dirty="0" smtClean="0">
                          <a:solidFill>
                            <a:schemeClr val="dk1"/>
                          </a:solidFill>
                          <a:effectLst/>
                          <a:latin typeface="Times New Roman" pitchFamily="18" charset="0"/>
                          <a:ea typeface="+mn-ea"/>
                          <a:cs typeface="Times New Roman" pitchFamily="18" charset="0"/>
                        </a:rPr>
                        <a:t>Corruption </a:t>
                      </a:r>
                    </a:p>
                    <a:p>
                      <a:r>
                        <a:rPr lang="en-US" sz="1100" kern="1200" dirty="0" smtClean="0">
                          <a:solidFill>
                            <a:schemeClr val="dk1"/>
                          </a:solidFill>
                          <a:effectLst/>
                          <a:latin typeface="Times New Roman" pitchFamily="18" charset="0"/>
                          <a:ea typeface="+mn-ea"/>
                          <a:cs typeface="Times New Roman" pitchFamily="18" charset="0"/>
                        </a:rPr>
                        <a:t>• Market-determined prices of inputs</a:t>
                      </a:r>
                    </a:p>
                    <a:p>
                      <a:r>
                        <a:rPr lang="en-US" sz="1100" kern="1200" dirty="0" smtClean="0">
                          <a:solidFill>
                            <a:schemeClr val="dk1"/>
                          </a:solidFill>
                          <a:effectLst/>
                          <a:latin typeface="Times New Roman" pitchFamily="18" charset="0"/>
                          <a:ea typeface="+mn-ea"/>
                          <a:cs typeface="Times New Roman" pitchFamily="18" charset="0"/>
                        </a:rPr>
                        <a:t>• Taxes </a:t>
                      </a:r>
                    </a:p>
                    <a:p>
                      <a:r>
                        <a:rPr lang="en-US" sz="1100" kern="1200" dirty="0" smtClean="0">
                          <a:solidFill>
                            <a:schemeClr val="dk1"/>
                          </a:solidFill>
                          <a:effectLst/>
                          <a:latin typeface="Times New Roman" pitchFamily="18" charset="0"/>
                          <a:ea typeface="+mn-ea"/>
                          <a:cs typeface="Times New Roman" pitchFamily="18" charset="0"/>
                        </a:rPr>
                        <a:t>• Distance to input and output markets</a:t>
                      </a:r>
                    </a:p>
                    <a:p>
                      <a:r>
                        <a:rPr lang="en-US" sz="1100" kern="1200" dirty="0" smtClean="0">
                          <a:solidFill>
                            <a:schemeClr val="dk1"/>
                          </a:solidFill>
                          <a:effectLst/>
                          <a:latin typeface="Times New Roman" pitchFamily="18" charset="0"/>
                          <a:ea typeface="+mn-ea"/>
                          <a:cs typeface="Times New Roman" pitchFamily="18" charset="0"/>
                        </a:rPr>
                        <a:t>• Regulatory burdens, red tape </a:t>
                      </a:r>
                    </a:p>
                    <a:p>
                      <a:r>
                        <a:rPr lang="en-US" sz="1100" kern="1200" dirty="0" smtClean="0">
                          <a:solidFill>
                            <a:schemeClr val="dk1"/>
                          </a:solidFill>
                          <a:effectLst/>
                          <a:latin typeface="Times New Roman" pitchFamily="18" charset="0"/>
                          <a:ea typeface="+mn-ea"/>
                          <a:cs typeface="Times New Roman" pitchFamily="18" charset="0"/>
                        </a:rPr>
                        <a:t>• Economies of scale and scope associated with particular technologies</a:t>
                      </a:r>
                    </a:p>
                    <a:p>
                      <a:r>
                        <a:rPr lang="en-US" sz="1100" kern="1200" dirty="0" smtClean="0">
                          <a:solidFill>
                            <a:schemeClr val="dk1"/>
                          </a:solidFill>
                          <a:effectLst/>
                          <a:latin typeface="Times New Roman" pitchFamily="18" charset="0"/>
                          <a:ea typeface="+mn-ea"/>
                          <a:cs typeface="Times New Roman" pitchFamily="18" charset="0"/>
                        </a:rPr>
                        <a:t>• Infrastructure and finance costs </a:t>
                      </a:r>
                    </a:p>
                    <a:p>
                      <a:r>
                        <a:rPr lang="en-US" sz="1100" kern="1200" dirty="0" smtClean="0">
                          <a:solidFill>
                            <a:schemeClr val="dk1"/>
                          </a:solidFill>
                          <a:effectLst/>
                          <a:latin typeface="Times New Roman" pitchFamily="18" charset="0"/>
                          <a:ea typeface="+mn-ea"/>
                          <a:cs typeface="Times New Roman" pitchFamily="18" charset="0"/>
                        </a:rPr>
                        <a:t>• Labor market regulation </a:t>
                      </a:r>
                      <a:endParaRPr lang="ru-RU" sz="1100" kern="1200" dirty="0">
                        <a:solidFill>
                          <a:schemeClr val="dk1"/>
                        </a:solidFill>
                        <a:effectLst/>
                        <a:latin typeface="Times New Roman" pitchFamily="18" charset="0"/>
                        <a:ea typeface="+mn-ea"/>
                        <a:cs typeface="Times New Roman" pitchFamily="18" charset="0"/>
                      </a:endParaRPr>
                    </a:p>
                  </a:txBody>
                  <a:tcPr marL="9189" marR="9189" marT="0" marB="0"/>
                </a:tc>
                <a:tc>
                  <a:txBody>
                    <a:bodyPr/>
                    <a:lstStyle/>
                    <a:p>
                      <a:pPr marL="0" indent="0" algn="l" defTabSz="914400" rtl="0" eaLnBrk="1" latinLnBrk="0" hangingPunct="1">
                        <a:buFont typeface="Arial" pitchFamily="34" charset="0"/>
                        <a:buNone/>
                      </a:pPr>
                      <a:r>
                        <a:rPr lang="en-US" sz="1100" kern="1200" dirty="0" smtClean="0">
                          <a:solidFill>
                            <a:schemeClr val="dk1"/>
                          </a:solidFill>
                          <a:effectLst/>
                          <a:latin typeface="Times New Roman" pitchFamily="18" charset="0"/>
                          <a:ea typeface="+mn-ea"/>
                          <a:cs typeface="Times New Roman" pitchFamily="18" charset="0"/>
                        </a:rPr>
                        <a:t>- Market-determined prices of inputs;</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Taxes; </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Distance to input and output markets;</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Regulatory burdens, red tape; </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Economies of scale and scope associated with particular technologies.</a:t>
                      </a:r>
                      <a:endParaRPr lang="ru-RU" sz="1100" kern="1200" dirty="0">
                        <a:solidFill>
                          <a:schemeClr val="dk1"/>
                        </a:solidFill>
                        <a:effectLst/>
                        <a:latin typeface="Times New Roman" pitchFamily="18" charset="0"/>
                        <a:ea typeface="+mn-ea"/>
                        <a:cs typeface="Times New Roman" pitchFamily="18" charset="0"/>
                      </a:endParaRPr>
                    </a:p>
                  </a:txBody>
                  <a:tcPr marL="9189" marR="9189" marT="0" marB="0"/>
                </a:tc>
                <a:tc>
                  <a:txBody>
                    <a:bodyPr/>
                    <a:lstStyle/>
                    <a:p>
                      <a:pPr marL="342900" lvl="0" indent="-342900">
                        <a:lnSpc>
                          <a:spcPct val="115000"/>
                        </a:lnSpc>
                        <a:spcAft>
                          <a:spcPts val="0"/>
                        </a:spcAft>
                        <a:buFont typeface="Symbol"/>
                        <a:buChar char=""/>
                      </a:pPr>
                      <a:r>
                        <a:rPr lang="en-US" sz="1100" dirty="0" smtClean="0">
                          <a:effectLst/>
                          <a:latin typeface="Times New Roman" pitchFamily="18" charset="0"/>
                          <a:cs typeface="Times New Roman" pitchFamily="18" charset="0"/>
                        </a:rPr>
                        <a:t>Infrastructure development</a:t>
                      </a:r>
                      <a:r>
                        <a:rPr lang="ru-RU" sz="1100" dirty="0" smtClean="0">
                          <a:effectLst/>
                          <a:latin typeface="Times New Roman" pitchFamily="18" charset="0"/>
                          <a:cs typeface="Times New Roman" pitchFamily="18" charset="0"/>
                        </a:rPr>
                        <a:t>;</a:t>
                      </a:r>
                      <a:endParaRPr lang="ru-RU" sz="1100" dirty="0">
                        <a:effectLst/>
                        <a:latin typeface="Times New Roman" pitchFamily="18" charset="0"/>
                        <a:cs typeface="Times New Roman" pitchFamily="18" charset="0"/>
                      </a:endParaRPr>
                    </a:p>
                    <a:p>
                      <a:pPr indent="52705">
                        <a:lnSpc>
                          <a:spcPct val="115000"/>
                        </a:lnSpc>
                        <a:spcAft>
                          <a:spcPts val="0"/>
                        </a:spcAft>
                      </a:pPr>
                      <a:r>
                        <a:rPr lang="ru-RU" sz="1100" dirty="0">
                          <a:effectLst/>
                          <a:latin typeface="Times New Roman" pitchFamily="18" charset="0"/>
                          <a:cs typeface="Times New Roman" pitchFamily="18" charset="0"/>
                        </a:rPr>
                        <a:t> </a:t>
                      </a:r>
                      <a:endParaRPr lang="ru-RU" sz="1100" dirty="0">
                        <a:effectLst/>
                        <a:latin typeface="Times New Roman" pitchFamily="18" charset="0"/>
                        <a:ea typeface="Calibri"/>
                        <a:cs typeface="Times New Roman" pitchFamily="18" charset="0"/>
                      </a:endParaRPr>
                    </a:p>
                  </a:txBody>
                  <a:tcPr marL="9189" marR="9189" marT="0" marB="0"/>
                </a:tc>
              </a:tr>
              <a:tr h="1387599">
                <a:tc>
                  <a:txBody>
                    <a:bodyPr/>
                    <a:lstStyle/>
                    <a:p>
                      <a:pPr algn="ctr">
                        <a:lnSpc>
                          <a:spcPct val="115000"/>
                        </a:lnSpc>
                        <a:spcAft>
                          <a:spcPts val="0"/>
                        </a:spcAft>
                      </a:pPr>
                      <a:r>
                        <a:rPr lang="en-US" sz="1600" dirty="0" smtClean="0">
                          <a:effectLst/>
                          <a:latin typeface="Times New Roman" pitchFamily="18" charset="0"/>
                          <a:cs typeface="Times New Roman" pitchFamily="18" charset="0"/>
                        </a:rPr>
                        <a:t>Risks</a:t>
                      </a:r>
                      <a:endParaRPr lang="ru-RU" sz="1600" dirty="0">
                        <a:effectLst/>
                        <a:latin typeface="Times New Roman" pitchFamily="18" charset="0"/>
                        <a:ea typeface="Calibri"/>
                        <a:cs typeface="Times New Roman" pitchFamily="18" charset="0"/>
                      </a:endParaRPr>
                    </a:p>
                  </a:txBody>
                  <a:tcPr marL="9189" marR="9189" marT="0" marB="0" anchor="ctr"/>
                </a:tc>
                <a:tc>
                  <a:txBody>
                    <a:bodyPr/>
                    <a:lstStyle/>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Policy predictability and credibility </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Consumer and competitor responses</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Macroeconomic stability </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External shocks</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Rights to property </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Natural disasters</a:t>
                      </a:r>
                    </a:p>
                    <a:p>
                      <a:pPr marL="0" algn="l" defTabSz="914400" rtl="0" eaLnBrk="1" latinLnBrk="0" hangingPunct="1"/>
                      <a:r>
                        <a:rPr lang="fr-FR" sz="1100" kern="1200" dirty="0" smtClean="0">
                          <a:solidFill>
                            <a:schemeClr val="dk1"/>
                          </a:solidFill>
                          <a:effectLst/>
                          <a:latin typeface="Times New Roman" pitchFamily="18" charset="0"/>
                          <a:ea typeface="+mn-ea"/>
                          <a:cs typeface="Times New Roman" pitchFamily="18" charset="0"/>
                        </a:rPr>
                        <a:t>• Contract enforcement </a:t>
                      </a:r>
                    </a:p>
                    <a:p>
                      <a:pPr marL="0" algn="l" defTabSz="914400" rtl="0" eaLnBrk="1" latinLnBrk="0" hangingPunct="1"/>
                      <a:r>
                        <a:rPr lang="fr-FR" sz="1100" kern="1200" dirty="0" smtClean="0">
                          <a:solidFill>
                            <a:schemeClr val="dk1"/>
                          </a:solidFill>
                          <a:effectLst/>
                          <a:latin typeface="Times New Roman" pitchFamily="18" charset="0"/>
                          <a:ea typeface="+mn-ea"/>
                          <a:cs typeface="Times New Roman" pitchFamily="18" charset="0"/>
                        </a:rPr>
                        <a:t>• Supplier reliability</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Expropriation</a:t>
                      </a:r>
                      <a:endParaRPr lang="ru-RU" sz="1100" kern="1200" dirty="0">
                        <a:solidFill>
                          <a:schemeClr val="dk1"/>
                        </a:solidFill>
                        <a:effectLst/>
                        <a:latin typeface="Times New Roman" pitchFamily="18" charset="0"/>
                        <a:ea typeface="+mn-ea"/>
                        <a:cs typeface="Times New Roman" pitchFamily="18" charset="0"/>
                      </a:endParaRPr>
                    </a:p>
                  </a:txBody>
                  <a:tcPr marL="9189" marR="9189" marT="0" marB="0"/>
                </a:tc>
                <a:tc>
                  <a:txBody>
                    <a:bodyPr/>
                    <a:lstStyle/>
                    <a:p>
                      <a:r>
                        <a:rPr lang="en-US" sz="1100" kern="1200" dirty="0" smtClean="0">
                          <a:solidFill>
                            <a:schemeClr val="dk1"/>
                          </a:solidFill>
                          <a:effectLst/>
                          <a:latin typeface="Times New Roman" pitchFamily="18" charset="0"/>
                          <a:ea typeface="+mn-ea"/>
                          <a:cs typeface="Times New Roman" pitchFamily="18" charset="0"/>
                        </a:rPr>
                        <a:t> - Consumer and competitor responses</a:t>
                      </a:r>
                    </a:p>
                    <a:p>
                      <a:r>
                        <a:rPr lang="en-US" sz="1100" kern="1200" dirty="0" smtClean="0">
                          <a:solidFill>
                            <a:schemeClr val="dk1"/>
                          </a:solidFill>
                          <a:effectLst/>
                          <a:latin typeface="Times New Roman" pitchFamily="18" charset="0"/>
                          <a:ea typeface="+mn-ea"/>
                          <a:cs typeface="Times New Roman" pitchFamily="18" charset="0"/>
                        </a:rPr>
                        <a:t>• Macroeconomic stability </a:t>
                      </a:r>
                    </a:p>
                    <a:p>
                      <a:r>
                        <a:rPr lang="en-US" sz="1100" kern="1200" dirty="0" smtClean="0">
                          <a:solidFill>
                            <a:schemeClr val="dk1"/>
                          </a:solidFill>
                          <a:effectLst/>
                          <a:latin typeface="Times New Roman" pitchFamily="18" charset="0"/>
                          <a:ea typeface="+mn-ea"/>
                          <a:cs typeface="Times New Roman" pitchFamily="18" charset="0"/>
                        </a:rPr>
                        <a:t>• External shocks</a:t>
                      </a:r>
                    </a:p>
                    <a:p>
                      <a:r>
                        <a:rPr lang="en-US" sz="1100" kern="1200" dirty="0" smtClean="0">
                          <a:solidFill>
                            <a:schemeClr val="dk1"/>
                          </a:solidFill>
                          <a:effectLst/>
                          <a:latin typeface="Times New Roman" pitchFamily="18" charset="0"/>
                          <a:ea typeface="+mn-ea"/>
                          <a:cs typeface="Times New Roman" pitchFamily="18" charset="0"/>
                        </a:rPr>
                        <a:t>• Rights to property </a:t>
                      </a:r>
                    </a:p>
                    <a:p>
                      <a:r>
                        <a:rPr lang="en-US" sz="1100" kern="1200" dirty="0" smtClean="0">
                          <a:solidFill>
                            <a:schemeClr val="dk1"/>
                          </a:solidFill>
                          <a:effectLst/>
                          <a:latin typeface="Times New Roman" pitchFamily="18" charset="0"/>
                          <a:ea typeface="+mn-ea"/>
                          <a:cs typeface="Times New Roman" pitchFamily="18" charset="0"/>
                        </a:rPr>
                        <a:t>• Natural disasters</a:t>
                      </a:r>
                    </a:p>
                    <a:p>
                      <a:r>
                        <a:rPr lang="fr-FR" sz="1100" kern="1200" dirty="0" smtClean="0">
                          <a:solidFill>
                            <a:schemeClr val="dk1"/>
                          </a:solidFill>
                          <a:effectLst/>
                          <a:latin typeface="Times New Roman" pitchFamily="18" charset="0"/>
                          <a:ea typeface="+mn-ea"/>
                          <a:cs typeface="Times New Roman" pitchFamily="18" charset="0"/>
                        </a:rPr>
                        <a:t>• Contract enforcement </a:t>
                      </a:r>
                    </a:p>
                    <a:p>
                      <a:r>
                        <a:rPr lang="fr-FR" sz="1100" kern="1200" dirty="0" smtClean="0">
                          <a:solidFill>
                            <a:schemeClr val="dk1"/>
                          </a:solidFill>
                          <a:effectLst/>
                          <a:latin typeface="Times New Roman" pitchFamily="18" charset="0"/>
                          <a:ea typeface="+mn-ea"/>
                          <a:cs typeface="Times New Roman" pitchFamily="18" charset="0"/>
                        </a:rPr>
                        <a:t>• Supplier reliability</a:t>
                      </a:r>
                      <a:r>
                        <a:rPr lang="ru-RU" sz="1100" kern="1200" dirty="0" smtClean="0">
                          <a:solidFill>
                            <a:schemeClr val="dk1"/>
                          </a:solidFill>
                          <a:effectLst/>
                          <a:latin typeface="Times New Roman" pitchFamily="18" charset="0"/>
                          <a:ea typeface="+mn-ea"/>
                          <a:cs typeface="Times New Roman" pitchFamily="18" charset="0"/>
                        </a:rPr>
                        <a:t>.</a:t>
                      </a:r>
                      <a:endParaRPr lang="ru-RU" sz="1100" kern="1200" dirty="0">
                        <a:solidFill>
                          <a:schemeClr val="dk1"/>
                        </a:solidFill>
                        <a:effectLst/>
                        <a:latin typeface="Times New Roman" pitchFamily="18" charset="0"/>
                        <a:ea typeface="+mn-ea"/>
                        <a:cs typeface="Times New Roman" pitchFamily="18" charset="0"/>
                      </a:endParaRPr>
                    </a:p>
                  </a:txBody>
                  <a:tcPr marL="9189" marR="9189" marT="0" marB="0"/>
                </a:tc>
                <a:tc>
                  <a:txBody>
                    <a:bodyPr/>
                    <a:lstStyle/>
                    <a:p>
                      <a:pPr marL="342900" lvl="0" indent="-342900">
                        <a:lnSpc>
                          <a:spcPct val="115000"/>
                        </a:lnSpc>
                        <a:spcAft>
                          <a:spcPts val="0"/>
                        </a:spcAft>
                        <a:buFont typeface="Symbol"/>
                        <a:buChar char=""/>
                      </a:pPr>
                      <a:r>
                        <a:rPr lang="en-US" sz="1100" dirty="0" smtClean="0">
                          <a:effectLst/>
                          <a:latin typeface="Times New Roman" pitchFamily="18" charset="0"/>
                          <a:cs typeface="Times New Roman" pitchFamily="18" charset="0"/>
                        </a:rPr>
                        <a:t>Structural reform support</a:t>
                      </a:r>
                      <a:r>
                        <a:rPr lang="ru-RU" sz="1100" dirty="0" smtClean="0">
                          <a:effectLst/>
                          <a:latin typeface="Times New Roman" pitchFamily="18" charset="0"/>
                          <a:cs typeface="Times New Roman" pitchFamily="18" charset="0"/>
                        </a:rPr>
                        <a:t>;</a:t>
                      </a:r>
                      <a:endParaRPr lang="ru-RU" sz="1100" dirty="0">
                        <a:effectLst/>
                        <a:latin typeface="Times New Roman" pitchFamily="18" charset="0"/>
                        <a:ea typeface="Calibri"/>
                        <a:cs typeface="Times New Roman" pitchFamily="18" charset="0"/>
                      </a:endParaRPr>
                    </a:p>
                  </a:txBody>
                  <a:tcPr marL="9189" marR="9189" marT="0" marB="0"/>
                </a:tc>
              </a:tr>
              <a:tr h="1332663">
                <a:tc>
                  <a:txBody>
                    <a:bodyPr/>
                    <a:lstStyle/>
                    <a:p>
                      <a:pPr algn="ctr">
                        <a:lnSpc>
                          <a:spcPct val="115000"/>
                        </a:lnSpc>
                        <a:spcAft>
                          <a:spcPts val="0"/>
                        </a:spcAft>
                      </a:pPr>
                      <a:r>
                        <a:rPr lang="en-US" sz="1600" dirty="0" smtClean="0">
                          <a:effectLst/>
                          <a:latin typeface="Times New Roman" pitchFamily="18" charset="0"/>
                          <a:ea typeface="Calibri"/>
                          <a:cs typeface="Times New Roman" pitchFamily="18" charset="0"/>
                        </a:rPr>
                        <a:t>Competition</a:t>
                      </a:r>
                      <a:r>
                        <a:rPr lang="en-US" sz="1600" baseline="0" dirty="0" smtClean="0">
                          <a:effectLst/>
                          <a:latin typeface="Times New Roman" pitchFamily="18" charset="0"/>
                          <a:ea typeface="Calibri"/>
                          <a:cs typeface="Times New Roman" pitchFamily="18" charset="0"/>
                        </a:rPr>
                        <a:t> barriers</a:t>
                      </a:r>
                      <a:endParaRPr lang="ru-RU" sz="1600" dirty="0">
                        <a:effectLst/>
                        <a:latin typeface="Times New Roman" pitchFamily="18" charset="0"/>
                        <a:ea typeface="Calibri"/>
                        <a:cs typeface="Times New Roman" pitchFamily="18" charset="0"/>
                      </a:endParaRPr>
                    </a:p>
                  </a:txBody>
                  <a:tcPr marL="9189" marR="9189" marT="0" marB="0" anchor="ctr"/>
                </a:tc>
                <a:tc>
                  <a:txBody>
                    <a:bodyPr/>
                    <a:lstStyle/>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Regulatory barriers to entry and exit </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Market size and distance to input and output markets</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Competition law and policy  </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Economies of scale and scope in particular activities</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Functioning finance markets</a:t>
                      </a:r>
                    </a:p>
                    <a:p>
                      <a:pPr marL="0" algn="l" defTabSz="914400" rtl="0" eaLnBrk="1" latinLnBrk="0" hangingPunct="1"/>
                      <a:r>
                        <a:rPr lang="en-US" sz="1100" kern="1200" dirty="0" smtClean="0">
                          <a:solidFill>
                            <a:schemeClr val="dk1"/>
                          </a:solidFill>
                          <a:effectLst/>
                          <a:latin typeface="Times New Roman" pitchFamily="18" charset="0"/>
                          <a:ea typeface="+mn-ea"/>
                          <a:cs typeface="Times New Roman" pitchFamily="18" charset="0"/>
                        </a:rPr>
                        <a:t>• Infrastructure</a:t>
                      </a:r>
                      <a:r>
                        <a:rPr lang="ru-RU" sz="1100" kern="1200" dirty="0" smtClean="0">
                          <a:solidFill>
                            <a:schemeClr val="dk1"/>
                          </a:solidFill>
                          <a:effectLst/>
                          <a:latin typeface="Times New Roman" pitchFamily="18" charset="0"/>
                          <a:ea typeface="+mn-ea"/>
                          <a:cs typeface="Times New Roman" pitchFamily="18" charset="0"/>
                        </a:rPr>
                        <a:t>. </a:t>
                      </a:r>
                      <a:endParaRPr lang="ru-RU" sz="1100" kern="1200" dirty="0">
                        <a:solidFill>
                          <a:schemeClr val="dk1"/>
                        </a:solidFill>
                        <a:effectLst/>
                        <a:latin typeface="Times New Roman" pitchFamily="18" charset="0"/>
                        <a:ea typeface="+mn-ea"/>
                        <a:cs typeface="Times New Roman" pitchFamily="18" charset="0"/>
                      </a:endParaRPr>
                    </a:p>
                  </a:txBody>
                  <a:tcPr marL="9189" marR="9189" marT="0" marB="0"/>
                </a:tc>
                <a:tc>
                  <a:txBody>
                    <a:bodyPr/>
                    <a:lstStyle/>
                    <a:p>
                      <a:r>
                        <a:rPr lang="en-US" sz="1100" kern="1200" dirty="0" smtClean="0">
                          <a:solidFill>
                            <a:schemeClr val="dk1"/>
                          </a:solidFill>
                          <a:effectLst/>
                          <a:latin typeface="Times New Roman" pitchFamily="18" charset="0"/>
                          <a:ea typeface="+mn-ea"/>
                          <a:cs typeface="Times New Roman" pitchFamily="18" charset="0"/>
                        </a:rPr>
                        <a:t>• Market size and distance to input and output markets</a:t>
                      </a:r>
                    </a:p>
                    <a:p>
                      <a:r>
                        <a:rPr lang="en-US" sz="1100" kern="1200" dirty="0" smtClean="0">
                          <a:solidFill>
                            <a:schemeClr val="dk1"/>
                          </a:solidFill>
                          <a:effectLst/>
                          <a:latin typeface="Times New Roman" pitchFamily="18" charset="0"/>
                          <a:ea typeface="+mn-ea"/>
                          <a:cs typeface="Times New Roman" pitchFamily="18" charset="0"/>
                        </a:rPr>
                        <a:t>• Economies of scale and scope in particular activities</a:t>
                      </a:r>
                      <a:endParaRPr lang="ru-RU" sz="1100" kern="1200" dirty="0">
                        <a:solidFill>
                          <a:schemeClr val="dk1"/>
                        </a:solidFill>
                        <a:effectLst/>
                        <a:latin typeface="Times New Roman" pitchFamily="18" charset="0"/>
                        <a:ea typeface="+mn-ea"/>
                        <a:cs typeface="Times New Roman" pitchFamily="18" charset="0"/>
                      </a:endParaRPr>
                    </a:p>
                  </a:txBody>
                  <a:tcPr marL="9189" marR="9189" marT="0" marB="0"/>
                </a:tc>
                <a:tc>
                  <a:txBody>
                    <a:bodyPr/>
                    <a:lstStyle/>
                    <a:p>
                      <a:pPr marL="342900" lvl="0" indent="-342900">
                        <a:lnSpc>
                          <a:spcPct val="115000"/>
                        </a:lnSpc>
                        <a:spcAft>
                          <a:spcPts val="0"/>
                        </a:spcAft>
                        <a:buFont typeface="Symbol"/>
                        <a:buChar char=""/>
                      </a:pPr>
                      <a:r>
                        <a:rPr lang="en-US" sz="1100" dirty="0" smtClean="0">
                          <a:effectLst/>
                          <a:latin typeface="Times New Roman" pitchFamily="18" charset="0"/>
                          <a:cs typeface="Times New Roman" pitchFamily="18" charset="0"/>
                        </a:rPr>
                        <a:t>Aid</a:t>
                      </a:r>
                      <a:r>
                        <a:rPr lang="en-US" sz="1100" baseline="0" dirty="0" smtClean="0">
                          <a:effectLst/>
                          <a:latin typeface="Times New Roman" pitchFamily="18" charset="0"/>
                          <a:cs typeface="Times New Roman" pitchFamily="18" charset="0"/>
                        </a:rPr>
                        <a:t> for trade</a:t>
                      </a:r>
                      <a:endParaRPr lang="ru-RU" sz="1100" dirty="0">
                        <a:effectLst/>
                        <a:latin typeface="Times New Roman" pitchFamily="18" charset="0"/>
                        <a:ea typeface="Calibri"/>
                        <a:cs typeface="Times New Roman" pitchFamily="18" charset="0"/>
                      </a:endParaRPr>
                    </a:p>
                  </a:txBody>
                  <a:tcPr marL="9189" marR="9189" marT="0" marB="0"/>
                </a:tc>
              </a:tr>
            </a:tbl>
          </a:graphicData>
        </a:graphic>
      </p:graphicFrame>
    </p:spTree>
    <p:extLst>
      <p:ext uri="{BB962C8B-B14F-4D97-AF65-F5344CB8AC3E}">
        <p14:creationId xmlns:p14="http://schemas.microsoft.com/office/powerpoint/2010/main" val="3096202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t>BRICS as a new type of investors in international investment architecture</a:t>
            </a:r>
            <a:endParaRPr lang="ru-RU" sz="2800" b="1" dirty="0"/>
          </a:p>
        </p:txBody>
      </p:sp>
      <p:sp>
        <p:nvSpPr>
          <p:cNvPr id="3" name="Объект 2"/>
          <p:cNvSpPr>
            <a:spLocks noGrp="1"/>
          </p:cNvSpPr>
          <p:nvPr>
            <p:ph idx="1"/>
          </p:nvPr>
        </p:nvSpPr>
        <p:spPr/>
        <p:txBody>
          <a:bodyPr>
            <a:normAutofit/>
          </a:bodyPr>
          <a:lstStyle/>
          <a:p>
            <a:r>
              <a:rPr lang="en-US" dirty="0" smtClean="0"/>
              <a:t>Most FDI </a:t>
            </a:r>
            <a:r>
              <a:rPr lang="en-US" dirty="0"/>
              <a:t>comes to China, </a:t>
            </a:r>
            <a:r>
              <a:rPr lang="en-US" dirty="0" smtClean="0"/>
              <a:t>India, </a:t>
            </a:r>
            <a:r>
              <a:rPr lang="en-US" dirty="0"/>
              <a:t>Indonesia and other emerging economies. </a:t>
            </a:r>
            <a:endParaRPr lang="en-US" dirty="0" smtClean="0"/>
          </a:p>
          <a:p>
            <a:r>
              <a:rPr lang="en-US" dirty="0"/>
              <a:t>E</a:t>
            </a:r>
            <a:r>
              <a:rPr lang="en-US" dirty="0" smtClean="0"/>
              <a:t>merging </a:t>
            </a:r>
            <a:r>
              <a:rPr lang="en-US" dirty="0"/>
              <a:t>economies are increasing their investment presence in developing countries. </a:t>
            </a:r>
            <a:endParaRPr lang="en-US" dirty="0" smtClean="0"/>
          </a:p>
        </p:txBody>
      </p:sp>
    </p:spTree>
    <p:extLst>
      <p:ext uri="{BB962C8B-B14F-4D97-AF65-F5344CB8AC3E}">
        <p14:creationId xmlns:p14="http://schemas.microsoft.com/office/powerpoint/2010/main" val="1866773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24300" cy="504056"/>
          </a:xfrm>
        </p:spPr>
        <p:txBody>
          <a:bodyPr>
            <a:noAutofit/>
          </a:bodyPr>
          <a:lstStyle/>
          <a:p>
            <a:r>
              <a:rPr lang="en-US" sz="2800" b="1" dirty="0"/>
              <a:t>Inward FDI in BRICS and other Middle-Income Countries</a:t>
            </a:r>
            <a:endParaRPr lang="ru-RU" sz="2800" b="1"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3717032"/>
            <a:ext cx="5724128" cy="2795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Объект 2"/>
          <p:cNvSpPr txBox="1">
            <a:spLocks/>
          </p:cNvSpPr>
          <p:nvPr/>
        </p:nvSpPr>
        <p:spPr>
          <a:xfrm>
            <a:off x="107504" y="3851378"/>
            <a:ext cx="3312368" cy="80175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smtClean="0"/>
              <a:t>The BRICS share in global inward FDI compared </a:t>
            </a:r>
            <a:r>
              <a:rPr lang="en-US" sz="1400" b="1" dirty="0"/>
              <a:t>to other </a:t>
            </a:r>
            <a:r>
              <a:rPr lang="en-US" sz="1400" b="1" dirty="0" smtClean="0"/>
              <a:t>middle income </a:t>
            </a:r>
            <a:r>
              <a:rPr lang="en-US" sz="1400" b="1" dirty="0"/>
              <a:t>economies, 1980-2010 (in %)</a:t>
            </a:r>
            <a:endParaRPr lang="ru-RU" sz="1400" dirty="0"/>
          </a:p>
        </p:txBody>
      </p:sp>
      <p:sp>
        <p:nvSpPr>
          <p:cNvPr id="7" name="Объект 2"/>
          <p:cNvSpPr txBox="1">
            <a:spLocks/>
          </p:cNvSpPr>
          <p:nvPr/>
        </p:nvSpPr>
        <p:spPr>
          <a:xfrm>
            <a:off x="5811932" y="6569969"/>
            <a:ext cx="3312368" cy="288031"/>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dirty="0" smtClean="0"/>
              <a:t>Source : </a:t>
            </a:r>
            <a:r>
              <a:rPr lang="en-US" sz="1400" dirty="0" err="1"/>
              <a:t>Naude</a:t>
            </a:r>
            <a:r>
              <a:rPr lang="en-US" sz="1400" dirty="0"/>
              <a:t> et al. (2012) based on UNCTAD Stats </a:t>
            </a:r>
            <a:r>
              <a:rPr lang="en-US" sz="1400" dirty="0" smtClean="0"/>
              <a:t>online</a:t>
            </a:r>
            <a:endParaRPr lang="ru-RU" sz="1400"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92696"/>
            <a:ext cx="5831632" cy="2654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Объект 2"/>
          <p:cNvSpPr txBox="1">
            <a:spLocks/>
          </p:cNvSpPr>
          <p:nvPr/>
        </p:nvSpPr>
        <p:spPr>
          <a:xfrm>
            <a:off x="5831633" y="967718"/>
            <a:ext cx="3312368" cy="661081"/>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a:t>Greenfield FDI in the BRICS and other middle income </a:t>
            </a:r>
            <a:r>
              <a:rPr lang="en-US" sz="1400" b="1" dirty="0" smtClean="0"/>
              <a:t>economies, 1986-2010 </a:t>
            </a:r>
            <a:r>
              <a:rPr lang="en-US" sz="1400" b="1" dirty="0"/>
              <a:t>(5-year averages)</a:t>
            </a:r>
            <a:endParaRPr lang="ru-RU" sz="1400" dirty="0"/>
          </a:p>
        </p:txBody>
      </p:sp>
      <p:sp>
        <p:nvSpPr>
          <p:cNvPr id="12" name="Объект 2"/>
          <p:cNvSpPr txBox="1">
            <a:spLocks/>
          </p:cNvSpPr>
          <p:nvPr/>
        </p:nvSpPr>
        <p:spPr>
          <a:xfrm>
            <a:off x="1" y="3418067"/>
            <a:ext cx="3312368" cy="288031"/>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dirty="0" smtClean="0"/>
              <a:t>Source : </a:t>
            </a:r>
            <a:r>
              <a:rPr lang="en-US" sz="1400" dirty="0" err="1"/>
              <a:t>Naude</a:t>
            </a:r>
            <a:r>
              <a:rPr lang="en-US" sz="1400" dirty="0"/>
              <a:t> et al. (2012) based on UNCTAD Stats </a:t>
            </a:r>
            <a:r>
              <a:rPr lang="en-US" sz="1400" dirty="0" smtClean="0"/>
              <a:t>online</a:t>
            </a:r>
            <a:endParaRPr lang="ru-RU" sz="1400" dirty="0"/>
          </a:p>
        </p:txBody>
      </p:sp>
    </p:spTree>
    <p:extLst>
      <p:ext uri="{BB962C8B-B14F-4D97-AF65-F5344CB8AC3E}">
        <p14:creationId xmlns:p14="http://schemas.microsoft.com/office/powerpoint/2010/main" val="1609924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4081"/>
            <a:ext cx="8229600" cy="602941"/>
          </a:xfrm>
        </p:spPr>
        <p:txBody>
          <a:bodyPr>
            <a:normAutofit/>
          </a:bodyPr>
          <a:lstStyle/>
          <a:p>
            <a:r>
              <a:rPr lang="en-US" sz="2800" b="1" dirty="0"/>
              <a:t>Capital inflow and outflow to developing countries</a:t>
            </a:r>
            <a:endParaRPr lang="ru-RU" sz="2800" b="1" dirty="0"/>
          </a:p>
        </p:txBody>
      </p:sp>
      <p:sp>
        <p:nvSpPr>
          <p:cNvPr id="3" name="Объект 2"/>
          <p:cNvSpPr>
            <a:spLocks noGrp="1"/>
          </p:cNvSpPr>
          <p:nvPr>
            <p:ph idx="1"/>
          </p:nvPr>
        </p:nvSpPr>
        <p:spPr>
          <a:xfrm>
            <a:off x="-29392" y="3995393"/>
            <a:ext cx="3250704" cy="288032"/>
          </a:xfrm>
        </p:spPr>
        <p:txBody>
          <a:bodyPr>
            <a:normAutofit/>
          </a:bodyPr>
          <a:lstStyle/>
          <a:p>
            <a:pPr marL="0" indent="0">
              <a:buNone/>
            </a:pPr>
            <a:r>
              <a:rPr lang="en-US" sz="1100" b="1" dirty="0"/>
              <a:t>Capital inflow changes to middle-income countries</a:t>
            </a:r>
            <a:endParaRPr lang="ru-RU" sz="1100" b="1"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270" y="964288"/>
            <a:ext cx="4464496" cy="2952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Объект 2"/>
          <p:cNvSpPr txBox="1">
            <a:spLocks/>
          </p:cNvSpPr>
          <p:nvPr/>
        </p:nvSpPr>
        <p:spPr>
          <a:xfrm>
            <a:off x="33992" y="790914"/>
            <a:ext cx="3673912" cy="4057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a:t>South Region countries investing in the South, M&amp;A value</a:t>
            </a:r>
            <a:endParaRPr lang="ru-RU" sz="11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964288"/>
            <a:ext cx="4427984" cy="2808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Объект 2"/>
          <p:cNvSpPr txBox="1">
            <a:spLocks/>
          </p:cNvSpPr>
          <p:nvPr/>
        </p:nvSpPr>
        <p:spPr>
          <a:xfrm>
            <a:off x="5831632" y="617539"/>
            <a:ext cx="3312368" cy="3467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t>Main Exporters of Capital</a:t>
            </a:r>
            <a:endParaRPr lang="ru-RU" sz="1100" b="1" dirty="0"/>
          </a:p>
        </p:txBody>
      </p:sp>
      <p:sp>
        <p:nvSpPr>
          <p:cNvPr id="9" name="Объект 2"/>
          <p:cNvSpPr txBox="1">
            <a:spLocks/>
          </p:cNvSpPr>
          <p:nvPr/>
        </p:nvSpPr>
        <p:spPr>
          <a:xfrm>
            <a:off x="59044" y="3707362"/>
            <a:ext cx="3312368" cy="2880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i="1" dirty="0" smtClean="0"/>
              <a:t>Source : International Financial Statistics</a:t>
            </a:r>
            <a:endParaRPr lang="ru-RU" sz="1000" i="1" dirty="0"/>
          </a:p>
        </p:txBody>
      </p:sp>
      <p:sp>
        <p:nvSpPr>
          <p:cNvPr id="11" name="Объект 2"/>
          <p:cNvSpPr txBox="1">
            <a:spLocks/>
          </p:cNvSpPr>
          <p:nvPr/>
        </p:nvSpPr>
        <p:spPr>
          <a:xfrm>
            <a:off x="5808717" y="3725985"/>
            <a:ext cx="3312368" cy="2880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000" i="1" dirty="0" smtClean="0"/>
              <a:t>Source : International Financial Statistics</a:t>
            </a:r>
            <a:endParaRPr lang="ru-RU" sz="1000" i="1"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993" y="4317022"/>
            <a:ext cx="4524774" cy="2231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Объект 2"/>
          <p:cNvSpPr txBox="1">
            <a:spLocks/>
          </p:cNvSpPr>
          <p:nvPr/>
        </p:nvSpPr>
        <p:spPr>
          <a:xfrm>
            <a:off x="0" y="6569969"/>
            <a:ext cx="3312368" cy="2880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i="1" dirty="0" smtClean="0"/>
              <a:t>Source : International Financial Statistics</a:t>
            </a:r>
            <a:endParaRPr lang="ru-RU" sz="1000" i="1" dirty="0"/>
          </a:p>
        </p:txBody>
      </p:sp>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6016" y="4317022"/>
            <a:ext cx="4405069" cy="2231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Объект 2"/>
          <p:cNvSpPr txBox="1">
            <a:spLocks/>
          </p:cNvSpPr>
          <p:nvPr/>
        </p:nvSpPr>
        <p:spPr>
          <a:xfrm>
            <a:off x="4716016" y="4055544"/>
            <a:ext cx="3250704" cy="28803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b="1" dirty="0" smtClean="0"/>
              <a:t>Capital outflow changes to middle-income countries</a:t>
            </a:r>
            <a:endParaRPr lang="ru-RU" sz="1100" b="1" dirty="0"/>
          </a:p>
        </p:txBody>
      </p:sp>
      <p:sp>
        <p:nvSpPr>
          <p:cNvPr id="16" name="Объект 2"/>
          <p:cNvSpPr txBox="1">
            <a:spLocks/>
          </p:cNvSpPr>
          <p:nvPr/>
        </p:nvSpPr>
        <p:spPr>
          <a:xfrm>
            <a:off x="5808717" y="6544453"/>
            <a:ext cx="3312368" cy="2880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i="1" dirty="0" smtClean="0"/>
              <a:t>Source : International Financial Statistics</a:t>
            </a:r>
            <a:endParaRPr lang="ru-RU" sz="1000" i="1" dirty="0"/>
          </a:p>
        </p:txBody>
      </p:sp>
    </p:spTree>
    <p:extLst>
      <p:ext uri="{BB962C8B-B14F-4D97-AF65-F5344CB8AC3E}">
        <p14:creationId xmlns:p14="http://schemas.microsoft.com/office/powerpoint/2010/main" val="3780754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37600"/>
          </a:xfrm>
        </p:spPr>
        <p:txBody>
          <a:bodyPr>
            <a:normAutofit/>
          </a:bodyPr>
          <a:lstStyle/>
          <a:p>
            <a:r>
              <a:rPr lang="en-US" sz="2800" b="1" dirty="0"/>
              <a:t>North or South?</a:t>
            </a:r>
            <a:endParaRPr lang="ru-RU" sz="2800" b="1" dirty="0"/>
          </a:p>
        </p:txBody>
      </p:sp>
      <p:sp>
        <p:nvSpPr>
          <p:cNvPr id="3" name="Объект 2"/>
          <p:cNvSpPr>
            <a:spLocks noGrp="1"/>
          </p:cNvSpPr>
          <p:nvPr>
            <p:ph idx="1"/>
          </p:nvPr>
        </p:nvSpPr>
        <p:spPr>
          <a:xfrm>
            <a:off x="67140" y="3861048"/>
            <a:ext cx="3682752" cy="608931"/>
          </a:xfrm>
        </p:spPr>
        <p:txBody>
          <a:bodyPr>
            <a:normAutofit fontScale="47500" lnSpcReduction="20000"/>
          </a:bodyPr>
          <a:lstStyle/>
          <a:p>
            <a:r>
              <a:rPr lang="en-US" dirty="0" smtClean="0"/>
              <a:t>India and China implement </a:t>
            </a:r>
            <a:r>
              <a:rPr lang="en-US" dirty="0"/>
              <a:t>20.2% each of all </a:t>
            </a:r>
            <a:r>
              <a:rPr lang="en-US" dirty="0" smtClean="0"/>
              <a:t>South-North </a:t>
            </a:r>
            <a:r>
              <a:rPr lang="en-US" dirty="0"/>
              <a:t>M&amp;A </a:t>
            </a:r>
            <a:r>
              <a:rPr lang="en-US" dirty="0" smtClean="0"/>
              <a:t>deals;</a:t>
            </a:r>
          </a:p>
          <a:p>
            <a:endParaRPr lang="en-US" dirty="0" smtClean="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11" y="805891"/>
            <a:ext cx="4672981" cy="2682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Объект 2"/>
          <p:cNvSpPr txBox="1">
            <a:spLocks/>
          </p:cNvSpPr>
          <p:nvPr/>
        </p:nvSpPr>
        <p:spPr>
          <a:xfrm>
            <a:off x="0" y="537600"/>
            <a:ext cx="4644008" cy="4057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t>Emerging economies, investing in the North by reported value of M&amp;A deals</a:t>
            </a:r>
            <a:endParaRPr lang="ru-RU" sz="1050" b="1" dirty="0"/>
          </a:p>
        </p:txBody>
      </p:sp>
      <p:sp>
        <p:nvSpPr>
          <p:cNvPr id="4" name="TextBox 3"/>
          <p:cNvSpPr txBox="1"/>
          <p:nvPr/>
        </p:nvSpPr>
        <p:spPr>
          <a:xfrm>
            <a:off x="67140" y="3440033"/>
            <a:ext cx="2096984" cy="276999"/>
          </a:xfrm>
          <a:prstGeom prst="rect">
            <a:avLst/>
          </a:prstGeom>
          <a:noFill/>
        </p:spPr>
        <p:txBody>
          <a:bodyPr wrap="none" rtlCol="0">
            <a:spAutoFit/>
          </a:bodyPr>
          <a:lstStyle/>
          <a:p>
            <a:r>
              <a:rPr lang="en-US" sz="1200" i="1" dirty="0"/>
              <a:t>Thomson One M&amp;A deals data</a:t>
            </a:r>
            <a:endParaRPr lang="ru-RU" sz="1200" i="1" dirty="0"/>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292" y="943314"/>
            <a:ext cx="4427708" cy="2635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Объект 2"/>
          <p:cNvSpPr txBox="1">
            <a:spLocks/>
          </p:cNvSpPr>
          <p:nvPr/>
        </p:nvSpPr>
        <p:spPr>
          <a:xfrm>
            <a:off x="4716292" y="537600"/>
            <a:ext cx="4427708" cy="4057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t>Emerging economies, investing in the North by reported value of M&amp;A deals</a:t>
            </a:r>
            <a:endParaRPr lang="ru-RU" sz="1050" b="1" dirty="0"/>
          </a:p>
        </p:txBody>
      </p:sp>
      <p:sp>
        <p:nvSpPr>
          <p:cNvPr id="10" name="Объект 2"/>
          <p:cNvSpPr txBox="1">
            <a:spLocks/>
          </p:cNvSpPr>
          <p:nvPr/>
        </p:nvSpPr>
        <p:spPr>
          <a:xfrm>
            <a:off x="5292080" y="3861048"/>
            <a:ext cx="3682752" cy="6089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00" dirty="0"/>
              <a:t>Russia, </a:t>
            </a:r>
            <a:r>
              <a:rPr lang="en-US" sz="1500" dirty="0" smtClean="0"/>
              <a:t>India, China, Brazil   </a:t>
            </a:r>
            <a:r>
              <a:rPr lang="en-US" sz="1500" dirty="0"/>
              <a:t>are responsible for a great part of the movement of South-South M&amp;A </a:t>
            </a:r>
            <a:r>
              <a:rPr lang="en-US" sz="1500" dirty="0" smtClean="0"/>
              <a:t>activity</a:t>
            </a:r>
            <a:r>
              <a:rPr lang="en-US" sz="1500" dirty="0"/>
              <a:t>;</a:t>
            </a:r>
            <a:endParaRPr lang="en-US" sz="1500" dirty="0" smtClean="0"/>
          </a:p>
          <a:p>
            <a:r>
              <a:rPr lang="en-US" sz="1600" dirty="0"/>
              <a:t>India is the major recipient of South </a:t>
            </a:r>
            <a:r>
              <a:rPr lang="en-US" sz="1600" dirty="0" smtClean="0"/>
              <a:t>originated deals </a:t>
            </a:r>
            <a:r>
              <a:rPr lang="en-US" sz="1600" dirty="0"/>
              <a:t>with 9.4% of the total number of </a:t>
            </a:r>
            <a:r>
              <a:rPr lang="en-US" sz="1600" dirty="0" smtClean="0"/>
              <a:t>transactions;</a:t>
            </a:r>
          </a:p>
          <a:p>
            <a:r>
              <a:rPr lang="en-US" sz="1600" dirty="0" smtClean="0"/>
              <a:t>China, a </a:t>
            </a:r>
            <a:r>
              <a:rPr lang="en-US" sz="1600" dirty="0" err="1"/>
              <a:t>favourite</a:t>
            </a:r>
            <a:r>
              <a:rPr lang="en-US" sz="1600" dirty="0"/>
              <a:t> destination for deals originated in the North, only receives 4% </a:t>
            </a:r>
            <a:r>
              <a:rPr lang="en-US" sz="1600" dirty="0" smtClean="0"/>
              <a:t>of the </a:t>
            </a:r>
            <a:r>
              <a:rPr lang="en-US" sz="1600" dirty="0"/>
              <a:t>total number of deals originated in the </a:t>
            </a:r>
            <a:r>
              <a:rPr lang="en-US" sz="1600" dirty="0" smtClean="0"/>
              <a:t>South.</a:t>
            </a:r>
            <a:endParaRPr lang="en-US" sz="1500" dirty="0"/>
          </a:p>
        </p:txBody>
      </p:sp>
      <p:sp>
        <p:nvSpPr>
          <p:cNvPr id="12" name="TextBox 11"/>
          <p:cNvSpPr txBox="1"/>
          <p:nvPr/>
        </p:nvSpPr>
        <p:spPr>
          <a:xfrm>
            <a:off x="7047016" y="3571423"/>
            <a:ext cx="2096984" cy="276999"/>
          </a:xfrm>
          <a:prstGeom prst="rect">
            <a:avLst/>
          </a:prstGeom>
          <a:noFill/>
        </p:spPr>
        <p:txBody>
          <a:bodyPr wrap="none" rtlCol="0">
            <a:spAutoFit/>
          </a:bodyPr>
          <a:lstStyle/>
          <a:p>
            <a:r>
              <a:rPr lang="en-US" sz="1200" i="1" dirty="0"/>
              <a:t>Thomson One M&amp;A deals data</a:t>
            </a:r>
            <a:endParaRPr lang="ru-RU" sz="1200" i="1" dirty="0"/>
          </a:p>
        </p:txBody>
      </p:sp>
    </p:spTree>
    <p:extLst>
      <p:ext uri="{BB962C8B-B14F-4D97-AF65-F5344CB8AC3E}">
        <p14:creationId xmlns:p14="http://schemas.microsoft.com/office/powerpoint/2010/main" val="9419106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1633</TotalTime>
  <Words>1144</Words>
  <Application>Microsoft Office PowerPoint</Application>
  <PresentationFormat>On-screen Show (4:3)</PresentationFormat>
  <Paragraphs>112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Symbol</vt:lpstr>
      <vt:lpstr>Times New Roman</vt:lpstr>
      <vt:lpstr>Тема Office</vt:lpstr>
      <vt:lpstr>Session 2. Why international business comes to developing countries?</vt:lpstr>
      <vt:lpstr>Questions of the session</vt:lpstr>
      <vt:lpstr>The main reasons</vt:lpstr>
      <vt:lpstr>The efficiency seeking</vt:lpstr>
      <vt:lpstr>Government policies and behaviors and investment decisions</vt:lpstr>
      <vt:lpstr>BRICS as a new type of investors in international investment architecture</vt:lpstr>
      <vt:lpstr>Inward FDI in BRICS and other Middle-Income Countries</vt:lpstr>
      <vt:lpstr>Capital inflow and outflow to developing countries</vt:lpstr>
      <vt:lpstr>North or South?</vt:lpstr>
      <vt:lpstr>Corporate governance’s beneficial impact </vt:lpstr>
      <vt:lpstr>Encouraging development-aware corporate business models</vt:lpstr>
      <vt:lpstr>What makes companies to adopt development –aware business approaches?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international business comes to developing countries?</dc:title>
  <dc:creator>Юрий</dc:creator>
  <cp:lastModifiedBy>Beth Mudford</cp:lastModifiedBy>
  <cp:revision>51</cp:revision>
  <dcterms:created xsi:type="dcterms:W3CDTF">2013-11-12T13:26:05Z</dcterms:created>
  <dcterms:modified xsi:type="dcterms:W3CDTF">2014-12-02T15:39:00Z</dcterms:modified>
</cp:coreProperties>
</file>