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7" r:id="rId4"/>
    <p:sldId id="258" r:id="rId5"/>
    <p:sldId id="261" r:id="rId6"/>
    <p:sldId id="259" r:id="rId7"/>
    <p:sldId id="260" r:id="rId8"/>
    <p:sldId id="262" r:id="rId9"/>
    <p:sldId id="263" r:id="rId10"/>
    <p:sldId id="265" r:id="rId11"/>
    <p:sldId id="266" r:id="rId12"/>
    <p:sldId id="26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013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Session 5. The </a:t>
            </a:r>
            <a:r>
              <a:rPr lang="en-US" b="1" dirty="0"/>
              <a:t>analysis of BRICS business </a:t>
            </a:r>
            <a:r>
              <a:rPr lang="en-US" b="1" dirty="0" smtClean="0"/>
              <a:t>in Africa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b="1" smtClean="0"/>
              <a:t>FDI from  the BRICS</a:t>
            </a:r>
            <a:endParaRPr lang="ru-RU" dirty="0"/>
          </a:p>
          <a:p>
            <a:endParaRPr lang="ru-RU" dirty="0"/>
          </a:p>
        </p:txBody>
      </p:sp>
      <p:sp>
        <p:nvSpPr>
          <p:cNvPr id="4" name="TextBox 4"/>
          <p:cNvSpPr txBox="1"/>
          <p:nvPr/>
        </p:nvSpPr>
        <p:spPr>
          <a:xfrm>
            <a:off x="143508" y="332656"/>
            <a:ext cx="88569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This collection was collated by </a:t>
            </a:r>
            <a:r>
              <a:rPr lang="en-GB" sz="1200" dirty="0" err="1"/>
              <a:t>Yuriy</a:t>
            </a:r>
            <a:r>
              <a:rPr lang="en-GB" sz="1200" dirty="0"/>
              <a:t> </a:t>
            </a:r>
            <a:r>
              <a:rPr lang="en-GB" sz="1200" dirty="0" err="1"/>
              <a:t>Zaytsev</a:t>
            </a:r>
            <a:r>
              <a:rPr lang="en-GB" sz="1200" dirty="0"/>
              <a:t> as teaching material on the FDI from the BRICS course at the Institute of Development Studies.</a:t>
            </a:r>
          </a:p>
        </p:txBody>
      </p:sp>
    </p:spTree>
    <p:extLst>
      <p:ext uri="{BB962C8B-B14F-4D97-AF65-F5344CB8AC3E}">
        <p14:creationId xmlns:p14="http://schemas.microsoft.com/office/powerpoint/2010/main" val="2596829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4372" y="0"/>
            <a:ext cx="8229600" cy="836712"/>
          </a:xfrm>
        </p:spPr>
        <p:txBody>
          <a:bodyPr>
            <a:normAutofit/>
          </a:bodyPr>
          <a:lstStyle/>
          <a:p>
            <a:r>
              <a:rPr lang="en-US" sz="2800" b="1" dirty="0"/>
              <a:t>Africa's infrastructure projects up to February 2013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22417" y="6021288"/>
            <a:ext cx="6466625" cy="464915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sz="1200" dirty="0"/>
              <a:t>Source: Africa Project Access, </a:t>
            </a:r>
            <a:r>
              <a:rPr lang="en-US" sz="1200" i="1" dirty="0"/>
              <a:t>Business Monitor </a:t>
            </a:r>
            <a:r>
              <a:rPr lang="en-US" sz="1200" i="1" dirty="0" smtClean="0"/>
              <a:t>International</a:t>
            </a:r>
          </a:p>
          <a:p>
            <a:pPr marL="0" indent="0">
              <a:buNone/>
            </a:pPr>
            <a:r>
              <a:rPr lang="en-US" sz="1200" dirty="0" smtClean="0"/>
              <a:t>Note: % </a:t>
            </a:r>
            <a:r>
              <a:rPr lang="en-US" sz="1200" dirty="0"/>
              <a:t>share of total number of projects and capital invested – by different sector activity (ranked by most projects)</a:t>
            </a:r>
            <a:endParaRPr lang="ru-RU" sz="1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6752"/>
            <a:ext cx="6300192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4069" y="1289961"/>
            <a:ext cx="2679931" cy="476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720832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36848"/>
          </a:xfrm>
        </p:spPr>
        <p:txBody>
          <a:bodyPr>
            <a:normAutofit/>
          </a:bodyPr>
          <a:lstStyle/>
          <a:p>
            <a:r>
              <a:rPr lang="en-US" sz="2800" dirty="0" smtClean="0"/>
              <a:t>Investment Climate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91181" y="1193453"/>
            <a:ext cx="2971926" cy="9689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dirty="0"/>
              <a:t>Over the past year, has your perception of Africa’s attractiveness as a place to do business ... ?</a:t>
            </a:r>
            <a:endParaRPr lang="ru-RU" sz="1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9997"/>
            <a:ext cx="6138114" cy="219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-8222" y="3240912"/>
            <a:ext cx="48419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Source: </a:t>
            </a:r>
            <a:r>
              <a:rPr lang="en-US" sz="1200" i="1" dirty="0"/>
              <a:t>Ernst &amp; Young’s 2013 Africa attractiveness survey </a:t>
            </a:r>
            <a:r>
              <a:rPr lang="en-US" sz="1200" dirty="0"/>
              <a:t>(total respondents: 503).</a:t>
            </a:r>
            <a:endParaRPr lang="ru-RU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66829" y="690665"/>
            <a:ext cx="36963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Perceptions of Africa’s attractiveness</a:t>
            </a:r>
            <a:endParaRPr lang="ru-RU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2396" y="3269876"/>
            <a:ext cx="5285472" cy="35604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6829" y="6359796"/>
            <a:ext cx="43185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Source: </a:t>
            </a:r>
            <a:r>
              <a:rPr lang="en-US" sz="1200" i="1" dirty="0"/>
              <a:t>Ernst &amp; Young’s 2013 Africa attractiveness survey </a:t>
            </a:r>
            <a:r>
              <a:rPr lang="en-US" sz="1200" dirty="0"/>
              <a:t>(total respondents: 503).</a:t>
            </a:r>
            <a:endParaRPr lang="ru-RU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6766617" y="2871580"/>
            <a:ext cx="23964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Investment destination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34195" y="4526888"/>
            <a:ext cx="37631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Relative to the following markets, is Africa more or less attractive </a:t>
            </a:r>
            <a:r>
              <a:rPr lang="en-US" sz="1400" dirty="0" smtClean="0"/>
              <a:t>as an </a:t>
            </a:r>
            <a:r>
              <a:rPr lang="en-US" sz="1400" dirty="0"/>
              <a:t>investment destination?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9043195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exports from SSA to these countries are very much concentrated in natural resources; imports, FDI and aid are allocated in different sectors and different countries reflecting different objectives and production structures in the EEs</a:t>
            </a:r>
            <a:r>
              <a:rPr lang="en-GB" dirty="0" smtClean="0"/>
              <a:t>.</a:t>
            </a:r>
            <a:endParaRPr lang="ru-RU" dirty="0" smtClean="0"/>
          </a:p>
          <a:p>
            <a:r>
              <a:rPr lang="en-GB" dirty="0"/>
              <a:t>not even the BICS are a homogenous </a:t>
            </a:r>
            <a:r>
              <a:rPr lang="en-GB" dirty="0" smtClean="0"/>
              <a:t>group</a:t>
            </a:r>
            <a:endParaRPr lang="ru-RU" dirty="0" smtClean="0"/>
          </a:p>
          <a:p>
            <a:r>
              <a:rPr lang="en-GB" dirty="0"/>
              <a:t>EEs are not so different in their country and sector engagement to many OECD countries. </a:t>
            </a:r>
            <a:endParaRPr lang="ru-RU" dirty="0" smtClean="0"/>
          </a:p>
          <a:p>
            <a:r>
              <a:rPr lang="en-GB" dirty="0"/>
              <a:t>Fifth and looking forward, the importance of EEs engagement in SSA is likely to increase in the near future given the recent trends and economic difficulties in OECD countries.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4384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of the session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factors, which determine international business modes of engagement for development in </a:t>
            </a:r>
            <a:r>
              <a:rPr lang="en-US" dirty="0" smtClean="0"/>
              <a:t>Africa;</a:t>
            </a:r>
          </a:p>
          <a:p>
            <a:r>
              <a:rPr lang="en-US" dirty="0"/>
              <a:t>T</a:t>
            </a:r>
            <a:r>
              <a:rPr lang="en-US" dirty="0" smtClean="0"/>
              <a:t>o </a:t>
            </a:r>
            <a:r>
              <a:rPr lang="en-US" dirty="0"/>
              <a:t>what extent do the BRICS (as a group) differ in their approach to investment compared with investors from industrial </a:t>
            </a:r>
            <a:r>
              <a:rPr lang="en-US" dirty="0" smtClean="0"/>
              <a:t>countries in Africa?</a:t>
            </a:r>
          </a:p>
          <a:p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volumes of FDI among investors, the regions, sectors and markets of engagement and </a:t>
            </a:r>
            <a:r>
              <a:rPr lang="en-US" dirty="0" smtClean="0"/>
              <a:t>concentration in African countries;</a:t>
            </a:r>
          </a:p>
          <a:p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determinants of BRICS business modes of engagement and market accession, and mechanisms to overcome capital market </a:t>
            </a:r>
            <a:r>
              <a:rPr lang="en-US" dirty="0" smtClean="0"/>
              <a:t>imperfections in African countries;</a:t>
            </a:r>
          </a:p>
          <a:p>
            <a:r>
              <a:rPr lang="en-US" dirty="0" smtClean="0"/>
              <a:t>The sector-specific </a:t>
            </a:r>
            <a:r>
              <a:rPr lang="en-US" dirty="0"/>
              <a:t>and region-specific factors, which make business to invest in developing countries and distinguish these factors among the BRICS </a:t>
            </a:r>
            <a:r>
              <a:rPr lang="en-US" dirty="0" smtClean="0"/>
              <a:t>countries in Africa;</a:t>
            </a:r>
          </a:p>
          <a:p>
            <a:r>
              <a:rPr lang="en-US" dirty="0"/>
              <a:t>BRICS business influence on the socioeconomic development of the poorest nations in </a:t>
            </a:r>
            <a:r>
              <a:rPr lang="en-US" dirty="0" smtClean="0"/>
              <a:t>Africa.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97904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752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1" dirty="0"/>
              <a:t>Perceived challenges to doing business in Africa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6213" y="5205845"/>
            <a:ext cx="8229600" cy="9689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/>
              <a:t>Source: </a:t>
            </a:r>
            <a:r>
              <a:rPr lang="en-US" sz="1600" i="1" dirty="0"/>
              <a:t>Ernst &amp; Young’s 2013 Africa attractiveness survey </a:t>
            </a:r>
            <a:r>
              <a:rPr lang="en-US" sz="1600" dirty="0"/>
              <a:t>(total respondents: 503</a:t>
            </a:r>
            <a:r>
              <a:rPr lang="en-US" sz="1600" dirty="0" smtClean="0"/>
              <a:t>).</a:t>
            </a:r>
          </a:p>
          <a:p>
            <a:pPr marL="0" indent="0">
              <a:buNone/>
            </a:pPr>
            <a:r>
              <a:rPr lang="en-US" sz="1600" dirty="0" smtClean="0"/>
              <a:t>Note:  </a:t>
            </a:r>
            <a:r>
              <a:rPr lang="en-US" sz="1600" dirty="0"/>
              <a:t>In your opinion, what measures should be implemented to increase the region's ease of doing business?</a:t>
            </a:r>
            <a:endParaRPr lang="ru-RU" sz="16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190" y="908720"/>
            <a:ext cx="8791575" cy="4368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60078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9873" y="0"/>
            <a:ext cx="9136035" cy="562074"/>
          </a:xfrm>
        </p:spPr>
        <p:txBody>
          <a:bodyPr>
            <a:normAutofit/>
          </a:bodyPr>
          <a:lstStyle/>
          <a:p>
            <a:r>
              <a:rPr lang="en-US" sz="2800" dirty="0" smtClean="0"/>
              <a:t>Export and Imports to African countries 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339" y="4012883"/>
            <a:ext cx="2911887" cy="227687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sz="1400" b="1" i="1" dirty="0" smtClean="0"/>
              <a:t>NB:</a:t>
            </a:r>
          </a:p>
          <a:p>
            <a:r>
              <a:rPr lang="en-GB" sz="1400" dirty="0" smtClean="0"/>
              <a:t>Exports </a:t>
            </a:r>
            <a:r>
              <a:rPr lang="en-GB" sz="1400" dirty="0"/>
              <a:t>are dominated by the large amount of petroleum exports to the </a:t>
            </a:r>
            <a:r>
              <a:rPr lang="en-GB" sz="1400" dirty="0" smtClean="0"/>
              <a:t>US;</a:t>
            </a:r>
          </a:p>
          <a:p>
            <a:r>
              <a:rPr lang="en-GB" sz="1400" dirty="0"/>
              <a:t>Exports to China tripled during the </a:t>
            </a:r>
            <a:r>
              <a:rPr lang="en-GB" sz="1400" dirty="0" smtClean="0"/>
              <a:t>period;</a:t>
            </a:r>
          </a:p>
          <a:p>
            <a:r>
              <a:rPr lang="en-GB" sz="1400" dirty="0"/>
              <a:t>India is the second export destination, followed by South </a:t>
            </a:r>
            <a:r>
              <a:rPr lang="en-GB" sz="1400" dirty="0" smtClean="0"/>
              <a:t>Africa;</a:t>
            </a:r>
          </a:p>
          <a:p>
            <a:r>
              <a:rPr lang="en-GB" sz="1400" dirty="0"/>
              <a:t>Brazil is an increasing export destination but still with a low share.</a:t>
            </a:r>
            <a:endParaRPr lang="ru-RU" sz="1400" dirty="0"/>
          </a:p>
        </p:txBody>
      </p:sp>
      <p:pic>
        <p:nvPicPr>
          <p:cNvPr id="1026" name="Chart 1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60"/>
          <a:stretch>
            <a:fillRect/>
          </a:stretch>
        </p:blipFill>
        <p:spPr bwMode="auto">
          <a:xfrm>
            <a:off x="-9872" y="802415"/>
            <a:ext cx="5965825" cy="2638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7340" y="433083"/>
            <a:ext cx="29118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Main Destinations of Imports</a:t>
            </a:r>
            <a:endParaRPr lang="ru-RU" dirty="0"/>
          </a:p>
        </p:txBody>
      </p:sp>
      <p:pic>
        <p:nvPicPr>
          <p:cNvPr id="1027" name="Chart 2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3725" y="3735500"/>
            <a:ext cx="6010275" cy="283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237102" y="3357049"/>
            <a:ext cx="2889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Main Destinations of Exports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583188" y="6567138"/>
            <a:ext cx="15608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Source: UN </a:t>
            </a:r>
            <a:r>
              <a:rPr lang="en-US" sz="1200" i="1" dirty="0" err="1" smtClean="0"/>
              <a:t>Comtrade</a:t>
            </a:r>
            <a:r>
              <a:rPr lang="en-US" sz="1200" i="1" dirty="0" smtClean="0"/>
              <a:t> </a:t>
            </a:r>
            <a:endParaRPr lang="ru-RU" sz="1200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37340" y="3417511"/>
            <a:ext cx="15608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Source: UN </a:t>
            </a:r>
            <a:r>
              <a:rPr lang="en-US" sz="1200" i="1" dirty="0" err="1" smtClean="0"/>
              <a:t>Comtrade</a:t>
            </a:r>
            <a:r>
              <a:rPr lang="en-US" sz="1200" i="1" dirty="0" smtClean="0"/>
              <a:t> </a:t>
            </a:r>
            <a:endParaRPr lang="ru-RU" sz="12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6444209" y="980728"/>
            <a:ext cx="252028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00" b="1" i="1" dirty="0"/>
              <a:t>NB: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300" dirty="0"/>
              <a:t>Increase of China as the main exporter to Sub-Saharan Africa;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300" dirty="0"/>
              <a:t>India doubled its market share from 2.35% to 4.7</a:t>
            </a:r>
            <a:r>
              <a:rPr lang="en-GB" sz="1300" dirty="0" smtClean="0"/>
              <a:t>%.</a:t>
            </a:r>
            <a:endParaRPr lang="en-GB" sz="1300" dirty="0"/>
          </a:p>
        </p:txBody>
      </p:sp>
    </p:spTree>
    <p:extLst>
      <p:ext uri="{BB962C8B-B14F-4D97-AF65-F5344CB8AC3E}">
        <p14:creationId xmlns:p14="http://schemas.microsoft.com/office/powerpoint/2010/main" val="38189276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Autofit/>
          </a:bodyPr>
          <a:lstStyle/>
          <a:p>
            <a:r>
              <a:rPr lang="en-GB" sz="2800" dirty="0"/>
              <a:t>Average market share 2000-2010 for main EEs trading </a:t>
            </a:r>
            <a:r>
              <a:rPr lang="en-GB" sz="2800" dirty="0" smtClean="0"/>
              <a:t>partners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16216" y="1124744"/>
            <a:ext cx="2483768" cy="244827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600" b="1" i="1" dirty="0" smtClean="0"/>
              <a:t>NB:</a:t>
            </a:r>
          </a:p>
          <a:p>
            <a:r>
              <a:rPr lang="en-GB" sz="1600" dirty="0" smtClean="0"/>
              <a:t>South </a:t>
            </a:r>
            <a:r>
              <a:rPr lang="en-GB" sz="1600" dirty="0"/>
              <a:t>Africa exports in the region concentrate in neighbouring countries. </a:t>
            </a:r>
            <a:endParaRPr lang="en-GB" sz="1600" dirty="0" smtClean="0"/>
          </a:p>
          <a:p>
            <a:r>
              <a:rPr lang="en-GB" sz="1600" dirty="0" smtClean="0"/>
              <a:t>Sudan </a:t>
            </a:r>
            <a:r>
              <a:rPr lang="en-GB" sz="1600" dirty="0"/>
              <a:t>is an important export market in the region for China, India </a:t>
            </a:r>
            <a:endParaRPr lang="en-GB" sz="1600" dirty="0" smtClean="0"/>
          </a:p>
          <a:p>
            <a:r>
              <a:rPr lang="en-GB" sz="1600" dirty="0"/>
              <a:t>More than 70% of Brazilian imports originated in SSA come from Nigeria.</a:t>
            </a:r>
            <a:endParaRPr lang="ru-RU" sz="16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1227363"/>
              </p:ext>
            </p:extLst>
          </p:nvPr>
        </p:nvGraphicFramePr>
        <p:xfrm>
          <a:off x="323528" y="1124744"/>
          <a:ext cx="6044824" cy="388843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26352"/>
                <a:gridCol w="1148563"/>
                <a:gridCol w="861804"/>
                <a:gridCol w="1727419"/>
                <a:gridCol w="1080686"/>
              </a:tblGrid>
              <a:tr h="1740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 </a:t>
                      </a:r>
                      <a:endParaRPr lang="ru-RU" sz="1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7" marR="62667" marT="0" marB="0" anchor="b"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Main Export markets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7" marR="62667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Main import sources from SSA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7" marR="62667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40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Brazil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7" marR="6266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SACU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7" marR="6266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27.96%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7" marR="6266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Nigeria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7" marR="6266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72.37%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7" marR="62667" marT="0" marB="0" anchor="b"/>
                </a:tc>
              </a:tr>
              <a:tr h="174075"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62667" marR="6266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Nigeria</a:t>
                      </a:r>
                      <a:endParaRPr lang="ru-RU" sz="1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7" marR="6266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26.20%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7" marR="6266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SACU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7" marR="6266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12.66%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7" marR="62667" marT="0" marB="0" anchor="b"/>
                </a:tc>
              </a:tr>
              <a:tr h="174075"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62667" marR="6266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Angola</a:t>
                      </a:r>
                      <a:endParaRPr lang="ru-RU" sz="1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7" marR="6266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15.66%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7" marR="6266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Angola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7" marR="6266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5.66%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7" marR="62667" marT="0" marB="0" anchor="b"/>
                </a:tc>
              </a:tr>
              <a:tr h="174075"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62667" marR="6266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Ghana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7" marR="6266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5.27%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7" marR="6266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Equatorial Guinea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7" marR="6266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2.60%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7" marR="62667" marT="0" marB="0" anchor="b"/>
                </a:tc>
              </a:tr>
              <a:tr h="174075"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62667" marR="6266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Senegal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7" marR="6266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2.49%</a:t>
                      </a:r>
                      <a:endParaRPr lang="ru-RU" sz="1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7" marR="6266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Congo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7" marR="6266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2.16%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7" marR="62667" marT="0" marB="0" anchor="b"/>
                </a:tc>
              </a:tr>
              <a:tr h="1740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China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7" marR="6266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SACU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7" marR="6266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30.45%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7" marR="6266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Angola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7" marR="6266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32.56%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7" marR="62667" marT="0" marB="0" anchor="b"/>
                </a:tc>
              </a:tr>
              <a:tr h="174075"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62667" marR="6266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Nigeria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7" marR="6266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17.38%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7" marR="6266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Sudan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7" marR="6266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20.97%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7" marR="62667" marT="0" marB="0" anchor="b"/>
                </a:tc>
              </a:tr>
              <a:tr h="174075"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62667" marR="6266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Sudan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7" marR="6266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6.21%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7" marR="6266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SACU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7" marR="6266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16.15%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7" marR="62667" marT="0" marB="0" anchor="b"/>
                </a:tc>
              </a:tr>
              <a:tr h="174075"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62667" marR="6266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Benin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7" marR="6266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5.10%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7" marR="6266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Congo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7" marR="6266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7.43%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7" marR="62667" marT="0" marB="0" anchor="b"/>
                </a:tc>
              </a:tr>
              <a:tr h="174075"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62667" marR="6266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Ghana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7" marR="6266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3.66%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7" marR="6266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Equatorial Guinea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7" marR="6266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5.78%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7" marR="62667" marT="0" marB="0" anchor="b"/>
                </a:tc>
              </a:tr>
              <a:tr h="1740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India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7" marR="6266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SACU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7" marR="6266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18.65%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7" marR="6266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Angola</a:t>
                      </a:r>
                      <a:endParaRPr lang="ru-RU" sz="1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7" marR="6266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39.76%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7" marR="62667" marT="0" marB="0" anchor="b"/>
                </a:tc>
              </a:tr>
              <a:tr h="174075"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62667" marR="6266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Nigeria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7" marR="6266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15.09%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7" marR="6266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Benin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7" marR="6266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36.13%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7" marR="62667" marT="0" marB="0" anchor="b"/>
                </a:tc>
              </a:tr>
              <a:tr h="174075"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62667" marR="6266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Kenya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7" marR="6266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8.61%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7" marR="6266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Burkina Faso</a:t>
                      </a:r>
                      <a:endParaRPr lang="ru-RU" sz="1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7" marR="6266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5.48%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7" marR="62667" marT="0" marB="0" anchor="b"/>
                </a:tc>
              </a:tr>
              <a:tr h="174075"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62667" marR="6266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Mauritius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7" marR="6266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6.70%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7" marR="6266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Burundi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7" marR="6266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2.50%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7" marR="62667" marT="0" marB="0" anchor="b"/>
                </a:tc>
              </a:tr>
              <a:tr h="174075"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62667" marR="6266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Sudan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7" marR="6266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5.71%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7" marR="6266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Cameroon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7" marR="6266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2.45%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7" marR="62667" marT="0" marB="0" anchor="b"/>
                </a:tc>
              </a:tr>
              <a:tr h="1740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SACU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7" marR="6266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Zimbabwe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7" marR="6266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17.49%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7" marR="6266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Nigeria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7" marR="6266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24.07%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7" marR="62667" marT="0" marB="0" anchor="b"/>
                </a:tc>
              </a:tr>
              <a:tr h="174075"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62667" marR="6266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Zambia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7" marR="6266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14.06%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7" marR="6266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Zimbabwe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7" marR="6266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20.21%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7" marR="62667" marT="0" marB="0" anchor="b"/>
                </a:tc>
              </a:tr>
              <a:tr h="174075"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62667" marR="6266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Mozambique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7" marR="6266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11.66%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7" marR="6266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Angola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7" marR="6266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9.67%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7" marR="62667" marT="0" marB="0" anchor="b"/>
                </a:tc>
              </a:tr>
              <a:tr h="174075"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62667" marR="6266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Angola</a:t>
                      </a:r>
                      <a:endParaRPr lang="ru-RU" sz="1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7" marR="6266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8.51%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7" marR="6266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Mali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7" marR="6266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9.51%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7" marR="62667" marT="0" marB="0" anchor="b"/>
                </a:tc>
              </a:tr>
              <a:tr h="230832"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62667" marR="6266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Nigeria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7" marR="6266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7.08%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7" marR="6266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Ghana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7" marR="6266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9.48%</a:t>
                      </a:r>
                      <a:endParaRPr lang="ru-RU" sz="1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7" marR="62667" marT="0" marB="0" anchor="b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23528" y="5096217"/>
            <a:ext cx="13242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Source: </a:t>
            </a:r>
            <a:r>
              <a:rPr lang="en-GB" sz="1200" i="1" dirty="0"/>
              <a:t>BACI data </a:t>
            </a:r>
            <a:endParaRPr lang="ru-RU" sz="1200" i="1" dirty="0"/>
          </a:p>
        </p:txBody>
      </p:sp>
    </p:spTree>
    <p:extLst>
      <p:ext uri="{BB962C8B-B14F-4D97-AF65-F5344CB8AC3E}">
        <p14:creationId xmlns:p14="http://schemas.microsoft.com/office/powerpoint/2010/main" val="4823739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19535"/>
            <a:ext cx="9144000" cy="424199"/>
          </a:xfrm>
        </p:spPr>
        <p:txBody>
          <a:bodyPr>
            <a:normAutofit fontScale="90000"/>
          </a:bodyPr>
          <a:lstStyle/>
          <a:p>
            <a:r>
              <a:rPr lang="en-US" sz="2800" dirty="0"/>
              <a:t>Foreign Direct </a:t>
            </a:r>
            <a:r>
              <a:rPr lang="en-US" sz="2800" dirty="0" smtClean="0"/>
              <a:t>Investments</a:t>
            </a:r>
            <a:endParaRPr lang="ru-RU" sz="28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77987209"/>
              </p:ext>
            </p:extLst>
          </p:nvPr>
        </p:nvGraphicFramePr>
        <p:xfrm>
          <a:off x="0" y="544906"/>
          <a:ext cx="6749276" cy="417037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11253"/>
                <a:gridCol w="702960"/>
                <a:gridCol w="693814"/>
                <a:gridCol w="693814"/>
                <a:gridCol w="693814"/>
                <a:gridCol w="693814"/>
                <a:gridCol w="693814"/>
                <a:gridCol w="693814"/>
                <a:gridCol w="672179"/>
              </a:tblGrid>
              <a:tr h="278025">
                <a:tc>
                  <a:txBody>
                    <a:bodyPr/>
                    <a:lstStyle/>
                    <a:p>
                      <a:endParaRPr lang="ru-RU" sz="1400" dirty="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5619" marR="5619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2005</a:t>
                      </a:r>
                      <a:endParaRPr lang="ru-RU" sz="1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9" marR="5619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2006</a:t>
                      </a:r>
                      <a:endParaRPr lang="ru-RU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9" marR="5619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2007</a:t>
                      </a:r>
                      <a:endParaRPr lang="ru-RU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9" marR="5619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2008</a:t>
                      </a:r>
                      <a:endParaRPr lang="ru-RU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9" marR="5619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2009</a:t>
                      </a:r>
                      <a:endParaRPr lang="ru-RU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9" marR="5619" marT="0" marB="0" anchor="b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2010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619" marR="5619" marT="0" marB="0" anchor="b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2011</a:t>
                      </a:r>
                      <a:endParaRPr lang="ru-RU" sz="14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619" marR="5619" marT="0" marB="0" anchor="b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  <a:r>
                        <a:rPr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verage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619" marR="5619" marT="0" marB="0" anchor="b"/>
                </a:tc>
              </a:tr>
              <a:tr h="27802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United States</a:t>
                      </a:r>
                      <a:endParaRPr lang="ru-RU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9" marR="5619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24.94%</a:t>
                      </a:r>
                      <a:endParaRPr lang="ru-RU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9" marR="5619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17.03%</a:t>
                      </a:r>
                      <a:endParaRPr lang="ru-RU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9" marR="5619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7.51%</a:t>
                      </a:r>
                      <a:endParaRPr lang="ru-RU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9" marR="5619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18.37%</a:t>
                      </a:r>
                      <a:endParaRPr lang="ru-RU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9" marR="5619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10.90%</a:t>
                      </a:r>
                      <a:endParaRPr lang="ru-RU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9" marR="5619" marT="0" marB="0" anchor="b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6.72%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619" marR="5619" marT="0" marB="0" anchor="b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9.03%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619" marR="5619" marT="0" marB="0" anchor="b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17.07%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619" marR="5619" marT="0" marB="0" anchor="b"/>
                </a:tc>
              </a:tr>
              <a:tr h="27802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UK</a:t>
                      </a:r>
                      <a:endParaRPr lang="ru-RU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9" marR="5619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7.88%</a:t>
                      </a:r>
                      <a:endParaRPr lang="ru-RU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9" marR="5619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7.06%</a:t>
                      </a:r>
                      <a:endParaRPr lang="ru-RU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9" marR="5619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8.39%</a:t>
                      </a:r>
                      <a:endParaRPr lang="ru-RU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9" marR="5619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13.14%</a:t>
                      </a:r>
                      <a:endParaRPr lang="ru-RU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9" marR="5619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10.26%</a:t>
                      </a:r>
                      <a:endParaRPr lang="ru-RU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9" marR="5619" marT="0" marB="0" anchor="b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13.94%</a:t>
                      </a:r>
                      <a:endParaRPr lang="ru-RU" sz="14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619" marR="5619" marT="0" marB="0" anchor="b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16.25%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619" marR="5619" marT="0" marB="0" anchor="b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10.50%</a:t>
                      </a:r>
                      <a:endParaRPr lang="ru-RU" sz="14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619" marR="5619" marT="0" marB="0" anchor="b"/>
                </a:tc>
              </a:tr>
              <a:tr h="27802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France</a:t>
                      </a:r>
                      <a:endParaRPr lang="ru-RU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9" marR="5619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7.19%</a:t>
                      </a:r>
                      <a:endParaRPr lang="ru-RU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9" marR="5619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8.57%</a:t>
                      </a:r>
                      <a:endParaRPr lang="ru-RU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9" marR="5619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3.00%</a:t>
                      </a:r>
                      <a:endParaRPr lang="ru-RU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9" marR="5619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4.68%</a:t>
                      </a:r>
                      <a:endParaRPr lang="ru-RU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9" marR="5619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10.95%</a:t>
                      </a:r>
                      <a:endParaRPr lang="ru-RU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9" marR="5619" marT="0" marB="0" anchor="b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9.52%</a:t>
                      </a:r>
                      <a:endParaRPr lang="ru-RU" sz="14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619" marR="5619" marT="0" marB="0" anchor="b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1.49%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619" marR="5619" marT="0" marB="0" anchor="b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7.90%</a:t>
                      </a:r>
                      <a:endParaRPr lang="ru-RU" sz="14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619" marR="5619" marT="0" marB="0" anchor="b"/>
                </a:tc>
              </a:tr>
              <a:tr h="27802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</a:rPr>
                        <a:t>India</a:t>
                      </a:r>
                      <a:endParaRPr lang="ru-RU" sz="1400" b="1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9" marR="5619" marT="0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</a:rPr>
                        <a:t>1.08%</a:t>
                      </a:r>
                      <a:endParaRPr lang="ru-RU" sz="1400" b="1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9" marR="5619" marT="0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</a:rPr>
                        <a:t>19.58%</a:t>
                      </a:r>
                      <a:endParaRPr lang="ru-RU" sz="1400" b="1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9" marR="5619" marT="0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</a:rPr>
                        <a:t>1.07%</a:t>
                      </a:r>
                      <a:endParaRPr lang="ru-RU" sz="1400" b="1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9" marR="5619" marT="0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</a:rPr>
                        <a:t>6.83%</a:t>
                      </a:r>
                      <a:endParaRPr lang="ru-RU" sz="1400" b="1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9" marR="5619" marT="0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</a:rPr>
                        <a:t>6.65%</a:t>
                      </a:r>
                      <a:endParaRPr lang="ru-RU" sz="1400" b="1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9" marR="5619" marT="0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400" b="1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6.97%</a:t>
                      </a:r>
                      <a:endParaRPr lang="ru-RU" sz="1400" b="1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619" marR="5619" marT="0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15.47%</a:t>
                      </a:r>
                      <a:endParaRPr lang="ru-RU" sz="1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619" marR="5619" marT="0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7.69%</a:t>
                      </a:r>
                      <a:endParaRPr lang="ru-RU" sz="1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619" marR="5619" marT="0" marB="0" anchor="b">
                    <a:solidFill>
                      <a:srgbClr val="FF0000"/>
                    </a:solidFill>
                  </a:tcPr>
                </a:tc>
              </a:tr>
              <a:tr h="27802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Canada</a:t>
                      </a:r>
                      <a:endParaRPr lang="ru-RU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9" marR="5619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16.37%</a:t>
                      </a:r>
                      <a:endParaRPr lang="ru-RU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9" marR="5619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4.77%</a:t>
                      </a:r>
                      <a:endParaRPr lang="ru-RU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9" marR="5619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2.21%</a:t>
                      </a:r>
                      <a:endParaRPr lang="ru-RU" sz="1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9" marR="5619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14.88%</a:t>
                      </a:r>
                      <a:endParaRPr lang="ru-RU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9" marR="5619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1.31%</a:t>
                      </a:r>
                      <a:endParaRPr lang="ru-RU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9" marR="5619" marT="0" marB="0" anchor="b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1.79%</a:t>
                      </a:r>
                      <a:endParaRPr lang="ru-RU" sz="14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619" marR="5619" marT="0" marB="0" anchor="b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3.96%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619" marR="5619" marT="0" marB="0" anchor="b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6.85%</a:t>
                      </a:r>
                      <a:endParaRPr lang="ru-RU" sz="14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619" marR="5619" marT="0" marB="0" anchor="b"/>
                </a:tc>
              </a:tr>
              <a:tr h="27802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China</a:t>
                      </a:r>
                      <a:endParaRPr lang="ru-RU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9" marR="5619" marT="0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1.14%</a:t>
                      </a:r>
                      <a:endParaRPr lang="ru-RU" sz="1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9" marR="5619" marT="0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7.16%</a:t>
                      </a:r>
                      <a:endParaRPr lang="ru-RU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9" marR="5619" marT="0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9.80%</a:t>
                      </a:r>
                      <a:endParaRPr lang="ru-RU" sz="1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9" marR="5619" marT="0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12.52%</a:t>
                      </a:r>
                      <a:endParaRPr lang="ru-RU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9" marR="5619" marT="0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6.10%</a:t>
                      </a:r>
                      <a:endParaRPr lang="ru-RU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9" marR="5619" marT="0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10.17%</a:t>
                      </a:r>
                      <a:endParaRPr lang="ru-RU" sz="14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619" marR="5619" marT="0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2.15%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619" marR="5619" marT="0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6.33%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619" marR="5619" marT="0" marB="0" anchor="b">
                    <a:solidFill>
                      <a:srgbClr val="FF0000"/>
                    </a:solidFill>
                  </a:tcPr>
                </a:tc>
              </a:tr>
              <a:tr h="27802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Australia</a:t>
                      </a:r>
                      <a:endParaRPr lang="ru-RU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9" marR="5619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9.95%</a:t>
                      </a:r>
                      <a:endParaRPr lang="ru-RU" sz="1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9" marR="5619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3.38%</a:t>
                      </a:r>
                      <a:endParaRPr lang="ru-RU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9" marR="5619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8.38%</a:t>
                      </a:r>
                      <a:endParaRPr lang="ru-RU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9" marR="5619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5.11%</a:t>
                      </a:r>
                      <a:endParaRPr lang="ru-RU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9" marR="5619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2.44%</a:t>
                      </a:r>
                      <a:endParaRPr lang="ru-RU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9" marR="5619" marT="0" marB="0" anchor="b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4.61%</a:t>
                      </a:r>
                      <a:endParaRPr lang="ru-RU" sz="14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619" marR="5619" marT="0" marB="0" anchor="b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4.09%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619" marR="5619" marT="0" marB="0" anchor="b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5.70%</a:t>
                      </a:r>
                      <a:endParaRPr lang="ru-RU" sz="14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619" marR="5619" marT="0" marB="0" anchor="b"/>
                </a:tc>
              </a:tr>
              <a:tr h="27802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South Africa</a:t>
                      </a:r>
                      <a:endParaRPr lang="ru-RU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9" marR="5619" marT="0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0.65%</a:t>
                      </a:r>
                      <a:endParaRPr lang="ru-RU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9" marR="5619" marT="0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3.01%</a:t>
                      </a:r>
                      <a:endParaRPr lang="ru-RU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9" marR="5619" marT="0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5.22%</a:t>
                      </a:r>
                      <a:endParaRPr lang="ru-RU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9" marR="5619" marT="0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1.61%</a:t>
                      </a:r>
                      <a:endParaRPr lang="ru-RU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9" marR="5619" marT="0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12.68%</a:t>
                      </a:r>
                      <a:endParaRPr lang="ru-RU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9" marR="5619" marT="0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6.14%</a:t>
                      </a:r>
                      <a:endParaRPr lang="ru-RU" sz="14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619" marR="5619" marT="0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6.92%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619" marR="5619" marT="0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5.12%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619" marR="5619" marT="0" marB="0" anchor="b">
                    <a:solidFill>
                      <a:srgbClr val="FF0000"/>
                    </a:solidFill>
                  </a:tcPr>
                </a:tc>
              </a:tr>
              <a:tr h="27802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Italy</a:t>
                      </a:r>
                      <a:endParaRPr lang="ru-RU" sz="1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9" marR="5619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0.39%</a:t>
                      </a:r>
                      <a:endParaRPr lang="ru-RU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9" marR="5619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5.30%</a:t>
                      </a:r>
                      <a:endParaRPr lang="ru-RU" sz="1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9" marR="5619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6.17%</a:t>
                      </a:r>
                      <a:endParaRPr lang="ru-RU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9" marR="5619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0.32%</a:t>
                      </a:r>
                      <a:endParaRPr lang="ru-RU" sz="1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9" marR="5619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2.38%</a:t>
                      </a:r>
                      <a:endParaRPr lang="ru-RU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9" marR="5619" marT="0" marB="0" anchor="b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0.02%</a:t>
                      </a:r>
                      <a:endParaRPr lang="ru-RU" sz="14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619" marR="5619" marT="0" marB="0" anchor="b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3.97%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619" marR="5619" marT="0" marB="0" anchor="b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2.48%</a:t>
                      </a:r>
                      <a:endParaRPr lang="ru-RU" sz="14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619" marR="5619" marT="0" marB="0" anchor="b"/>
                </a:tc>
              </a:tr>
              <a:tr h="27802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Brazil</a:t>
                      </a:r>
                      <a:endParaRPr lang="ru-RU" sz="1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9" marR="5619" marT="0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3.93%</a:t>
                      </a:r>
                      <a:endParaRPr lang="ru-RU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9" marR="5619" marT="0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0.01%</a:t>
                      </a:r>
                      <a:endParaRPr lang="ru-RU" sz="1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9" marR="5619" marT="0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4.07%</a:t>
                      </a:r>
                      <a:endParaRPr lang="ru-RU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9" marR="5619" marT="0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1.27%</a:t>
                      </a:r>
                      <a:endParaRPr lang="ru-RU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9" marR="5619" marT="0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1.50%</a:t>
                      </a:r>
                      <a:endParaRPr lang="ru-RU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9" marR="5619" marT="0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1.23%</a:t>
                      </a:r>
                      <a:endParaRPr lang="ru-RU" sz="14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619" marR="5619" marT="0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2.45%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619" marR="5619" marT="0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2.18%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619" marR="5619" marT="0" marB="0" anchor="b">
                    <a:solidFill>
                      <a:srgbClr val="FF0000"/>
                    </a:solidFill>
                  </a:tcPr>
                </a:tc>
              </a:tr>
              <a:tr h="27802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Germany</a:t>
                      </a:r>
                      <a:endParaRPr lang="ru-RU" sz="1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9" marR="5619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2.15%</a:t>
                      </a:r>
                      <a:endParaRPr lang="ru-RU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9" marR="5619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1.34%</a:t>
                      </a:r>
                      <a:endParaRPr lang="ru-RU" sz="1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9" marR="5619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0.69%</a:t>
                      </a:r>
                      <a:endParaRPr lang="ru-RU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9" marR="5619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0.47%</a:t>
                      </a:r>
                      <a:endParaRPr lang="ru-RU" sz="1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9" marR="5619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6.91%</a:t>
                      </a:r>
                      <a:endParaRPr lang="ru-RU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9" marR="5619" marT="0" marB="0" anchor="b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4.51%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619" marR="5619" marT="0" marB="0" anchor="b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2.00%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619" marR="5619" marT="0" marB="0" anchor="b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2.15%</a:t>
                      </a:r>
                      <a:endParaRPr lang="ru-RU" sz="14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619" marR="5619" marT="0" marB="0" anchor="b"/>
                </a:tc>
              </a:tr>
              <a:tr h="27802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Netherlands</a:t>
                      </a:r>
                      <a:endParaRPr lang="ru-RU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9" marR="5619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12.22%</a:t>
                      </a:r>
                      <a:endParaRPr lang="ru-RU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9" marR="5619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0.48%</a:t>
                      </a:r>
                      <a:endParaRPr lang="ru-RU" sz="1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9" marR="5619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0.07%</a:t>
                      </a:r>
                      <a:endParaRPr lang="ru-RU" sz="1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9" marR="5619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1.47%</a:t>
                      </a:r>
                      <a:endParaRPr lang="ru-RU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9" marR="5619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0.97%</a:t>
                      </a:r>
                      <a:endParaRPr lang="ru-RU" sz="1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9" marR="5619" marT="0" marB="0" anchor="b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1.67%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619" marR="5619" marT="0" marB="0" anchor="b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0.68%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619" marR="5619" marT="0" marB="0" anchor="b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2.06%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619" marR="5619" marT="0" marB="0" anchor="b"/>
                </a:tc>
              </a:tr>
              <a:tr h="27802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Japan</a:t>
                      </a:r>
                      <a:endParaRPr lang="ru-RU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9" marR="5619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0.86%</a:t>
                      </a:r>
                      <a:endParaRPr lang="ru-RU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9" marR="5619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1.45%</a:t>
                      </a:r>
                      <a:endParaRPr lang="ru-RU" sz="1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9" marR="5619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9.03%</a:t>
                      </a:r>
                      <a:endParaRPr lang="ru-RU" sz="1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9" marR="5619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0.13%</a:t>
                      </a:r>
                      <a:endParaRPr lang="ru-RU" sz="1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9" marR="5619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1.75%</a:t>
                      </a:r>
                      <a:endParaRPr lang="ru-RU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9" marR="5619" marT="0" marB="0" anchor="b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0.40%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619" marR="5619" marT="0" marB="0" anchor="b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1.74%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619" marR="5619" marT="0" marB="0" anchor="b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1.94%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619" marR="5619" marT="0" marB="0" anchor="b"/>
                </a:tc>
              </a:tr>
              <a:tr h="27802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Russia</a:t>
                      </a:r>
                      <a:endParaRPr lang="ru-RU" sz="1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9" marR="5619" marT="0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0.24%</a:t>
                      </a:r>
                      <a:endParaRPr lang="ru-RU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9" marR="5619" marT="0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2.85%</a:t>
                      </a:r>
                      <a:endParaRPr lang="ru-RU" sz="1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9" marR="5619" marT="0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1.34%</a:t>
                      </a:r>
                      <a:endParaRPr lang="ru-RU" sz="1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9" marR="5619" marT="0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0.54%</a:t>
                      </a:r>
                      <a:endParaRPr lang="ru-RU" sz="1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9" marR="5619" marT="0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2.00%</a:t>
                      </a:r>
                      <a:endParaRPr lang="ru-RU" sz="1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9" marR="5619" marT="0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3.87%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619" marR="5619" marT="0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1.00%</a:t>
                      </a:r>
                      <a:endParaRPr lang="ru-RU" sz="14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619" marR="5619" marT="0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1.45%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619" marR="5619" marT="0" marB="0" anchor="b"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893737" y="4576779"/>
            <a:ext cx="11441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 dirty="0" smtClean="0"/>
              <a:t>Source: FT </a:t>
            </a:r>
            <a:r>
              <a:rPr lang="en-GB" sz="1200" i="1" dirty="0"/>
              <a:t>data</a:t>
            </a:r>
            <a:endParaRPr lang="ru-RU" sz="12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6893737" y="544906"/>
            <a:ext cx="2232248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dirty="0" smtClean="0"/>
              <a:t>NB: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400" dirty="0"/>
              <a:t>US, UK and France have been the largest investors on average during the </a:t>
            </a:r>
            <a:r>
              <a:rPr lang="en-GB" sz="1400" dirty="0" smtClean="0"/>
              <a:t>period;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400" dirty="0" smtClean="0"/>
              <a:t>BRICS</a:t>
            </a:r>
            <a:r>
              <a:rPr lang="en-GB" sz="1400" dirty="0"/>
              <a:t>, have been important investors in SSA in the last decade</a:t>
            </a:r>
            <a:r>
              <a:rPr lang="en-GB" sz="1400" dirty="0" smtClean="0"/>
              <a:t>,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400" dirty="0" smtClean="0"/>
              <a:t>In </a:t>
            </a:r>
            <a:r>
              <a:rPr lang="en-GB" sz="1400" dirty="0"/>
              <a:t>2011, FDI from </a:t>
            </a:r>
            <a:r>
              <a:rPr lang="en-GB" sz="1400" dirty="0" smtClean="0"/>
              <a:t>BRICS represented about 27 % </a:t>
            </a:r>
            <a:r>
              <a:rPr lang="en-GB" sz="1400" dirty="0"/>
              <a:t>of flows to SSA</a:t>
            </a:r>
            <a:r>
              <a:rPr lang="en-GB" sz="1400" dirty="0" smtClean="0"/>
              <a:t>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400" dirty="0"/>
              <a:t>India is the largest investor in terms of flows, with 7.69% of flows on </a:t>
            </a:r>
            <a:r>
              <a:rPr lang="en-GB" sz="1400" dirty="0" smtClean="0"/>
              <a:t>average, followed </a:t>
            </a:r>
            <a:r>
              <a:rPr lang="en-GB" sz="1400" dirty="0"/>
              <a:t>by China with 6.33%, South Africa with 5.12%</a:t>
            </a:r>
            <a:endParaRPr lang="ru-RU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-1" y="267907"/>
            <a:ext cx="64123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Foreign Direct Investments in Sub-Saharan Africa from emerging economies and , % (2005 – 2011)</a:t>
            </a:r>
            <a:endParaRPr lang="ru-RU" sz="12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97" y="4860630"/>
            <a:ext cx="9096788" cy="1823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243657" y="6523711"/>
            <a:ext cx="28823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Source: </a:t>
            </a:r>
            <a:r>
              <a:rPr lang="en-US" sz="1200" dirty="0" err="1"/>
              <a:t>fDi</a:t>
            </a:r>
            <a:r>
              <a:rPr lang="en-US" sz="1200" dirty="0"/>
              <a:t> Markets; Ernst &amp; Young analysis</a:t>
            </a:r>
            <a:endParaRPr lang="ru-RU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-36293" y="4764551"/>
            <a:ext cx="49664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New projects investment from developed and emerging markets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8132648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490066"/>
          </a:xfrm>
        </p:spPr>
        <p:txBody>
          <a:bodyPr>
            <a:noAutofit/>
          </a:bodyPr>
          <a:lstStyle/>
          <a:p>
            <a:r>
              <a:rPr lang="en-GB" sz="2800" dirty="0"/>
              <a:t>Aid Shares by donor (2000-2010)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72200" y="1412776"/>
            <a:ext cx="2664296" cy="3024336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GB" b="1" i="1" dirty="0" smtClean="0"/>
              <a:t>NB:</a:t>
            </a:r>
          </a:p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India 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is the second largest donor of the group followed by the Gulf States, 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but 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all with shares below 2%. </a:t>
            </a:r>
            <a:endParaRPr lang="en-GB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South 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Africa and Brazil are the two donors with lower development assistance according to this dataset, with shares below 0.2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%.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Chart 3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332" y="1124744"/>
            <a:ext cx="6225868" cy="468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6331" y="5914373"/>
            <a:ext cx="14030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Source: aiddata.org</a:t>
            </a:r>
            <a:endParaRPr lang="ru-RU" sz="1200" i="1" dirty="0"/>
          </a:p>
        </p:txBody>
      </p:sp>
    </p:spTree>
    <p:extLst>
      <p:ext uri="{BB962C8B-B14F-4D97-AF65-F5344CB8AC3E}">
        <p14:creationId xmlns:p14="http://schemas.microsoft.com/office/powerpoint/2010/main" val="34546461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620688"/>
          </a:xfrm>
        </p:spPr>
        <p:txBody>
          <a:bodyPr>
            <a:normAutofit/>
          </a:bodyPr>
          <a:lstStyle/>
          <a:p>
            <a:r>
              <a:rPr lang="en-GB" sz="2800" dirty="0"/>
              <a:t>Main recipients of </a:t>
            </a:r>
            <a:r>
              <a:rPr lang="en-GB" sz="2800" dirty="0" smtClean="0"/>
              <a:t>BRICS </a:t>
            </a:r>
            <a:r>
              <a:rPr lang="en-GB" sz="2800" dirty="0"/>
              <a:t>aid </a:t>
            </a:r>
            <a:r>
              <a:rPr lang="en-GB" sz="2800" dirty="0" smtClean="0"/>
              <a:t>flows</a:t>
            </a:r>
            <a:endParaRPr lang="ru-RU" sz="28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05650568"/>
              </p:ext>
            </p:extLst>
          </p:nvPr>
        </p:nvGraphicFramePr>
        <p:xfrm>
          <a:off x="0" y="548680"/>
          <a:ext cx="7164290" cy="51206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68820"/>
                <a:gridCol w="544709"/>
                <a:gridCol w="527636"/>
                <a:gridCol w="527636"/>
                <a:gridCol w="587007"/>
                <a:gridCol w="527636"/>
                <a:gridCol w="527636"/>
                <a:gridCol w="527636"/>
                <a:gridCol w="527636"/>
                <a:gridCol w="618918"/>
                <a:gridCol w="618918"/>
                <a:gridCol w="460102"/>
              </a:tblGrid>
              <a:tr h="128026">
                <a:tc>
                  <a:txBody>
                    <a:bodyPr/>
                    <a:lstStyle/>
                    <a:p>
                      <a:endParaRPr lang="ru-RU" sz="1200" dirty="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2000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2001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2002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2003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2004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2005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2006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2007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2008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2009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2010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</a:tr>
              <a:tr h="12802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Brazil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>
                    <a:solidFill>
                      <a:schemeClr val="accent1"/>
                    </a:solidFill>
                  </a:tcPr>
                </a:tc>
              </a:tr>
              <a:tr h="1638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Cape Verde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99.43%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5.27%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37.89%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8.54%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21.51%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19.20%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6.34%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</a:tr>
              <a:tr h="1638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Mozambique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0.57%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4.52%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23.03%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21.67%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40.07%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2.51%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56.46%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</a:tr>
              <a:tr h="20484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Sao Tome and Principe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0.00%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18.11%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16.83%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3.14%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64.84%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14.17%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</a:tr>
              <a:tr h="1638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Guinea-Bissau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63.51%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0.63%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13.71%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1.03%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6.72%</a:t>
                      </a:r>
                      <a:endParaRPr lang="ru-RU" sz="1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</a:tr>
              <a:tr h="1638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Angola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5.37%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21.26%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25.26%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10.32%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6.62%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4.39%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</a:tr>
              <a:tr h="12802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China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</a:tr>
              <a:tr h="12802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Sudan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9.86%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19.03%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26.21%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2.71%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25.32%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1.66%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25.09%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24.01%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18.48%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10.83%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</a:tr>
              <a:tr h="12802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SACU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9.77%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7.34%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5.83%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28.65%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10.51%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9.53%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6.06%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5.71%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5.43%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4.81%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</a:tr>
              <a:tr h="12802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Nigeria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5.10%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7.66%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9.29%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0.34%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16.89%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0.39%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16.31%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15.38%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11.62%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10.48%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</a:tr>
              <a:tr h="12802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Angola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0.26%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0.01%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0.31%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1.59%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2.78%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6.11%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14.41%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12.85%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23.11%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25.85%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</a:tr>
              <a:tr h="12802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Tanzania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4.26%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4.77%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2.56%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0.22%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3.01%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26.85%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3.76%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2.92%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3.01%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2.84%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</a:tr>
              <a:tr h="12802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India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>
                    <a:solidFill>
                      <a:schemeClr val="accent1"/>
                    </a:solidFill>
                  </a:tcPr>
                </a:tc>
              </a:tr>
              <a:tr h="1638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Ethiopia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89.04%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56.22%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36.90%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0.14%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4.04%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</a:tr>
              <a:tr h="12802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Sudan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50.71%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23.04%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</a:tr>
              <a:tr h="1638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SACU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 dirty="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0.57%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4.45%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46.75%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</a:tr>
              <a:tr h="12802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Mali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5.46%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20.74%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12.37%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</a:tr>
              <a:tr h="1638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Rwanda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14.71%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3.76%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</a:tr>
              <a:tr h="12802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South Africa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>
                    <a:solidFill>
                      <a:schemeClr val="accent1"/>
                    </a:solidFill>
                  </a:tcPr>
                </a:tc>
              </a:tr>
              <a:tr h="12802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DRC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46.47%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76.97%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23.63%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4.21%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</a:tr>
              <a:tr h="12802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Zimbabwe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2.91%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63.83%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</a:tr>
              <a:tr h="12802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Liberia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53.53%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1.91%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</a:tr>
              <a:tr h="12802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Guinea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1.35%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50.12%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</a:tr>
              <a:tr h="12802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SACU</a:t>
                      </a:r>
                      <a:endParaRPr lang="ru-RU" sz="1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 dirty="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 dirty="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 dirty="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21.03%</a:t>
                      </a:r>
                      <a:endParaRPr lang="ru-RU" sz="1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  <a:tc>
                  <a:txBody>
                    <a:bodyPr/>
                    <a:lstStyle/>
                    <a:p>
                      <a:endParaRPr lang="ru-RU" sz="1200" dirty="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11716" marR="11716" marT="0" marB="0" anchor="b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-12429" y="6065532"/>
            <a:ext cx="34111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 dirty="0"/>
              <a:t>Source: elaborated from OECD-DAC and aiddata.org</a:t>
            </a:r>
            <a:endParaRPr lang="ru-RU" sz="12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7164288" y="548680"/>
            <a:ext cx="197971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i="1" dirty="0" smtClean="0"/>
              <a:t>NB: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400" dirty="0" smtClean="0"/>
              <a:t>China </a:t>
            </a:r>
            <a:r>
              <a:rPr lang="en-GB" sz="1400" dirty="0"/>
              <a:t>shows some alignment between FDI and aid allocation, </a:t>
            </a:r>
            <a:endParaRPr lang="en-GB" sz="14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GB" sz="1400" dirty="0" smtClean="0"/>
              <a:t>Brazil </a:t>
            </a:r>
            <a:r>
              <a:rPr lang="en-GB" sz="1400" dirty="0"/>
              <a:t>FDI and aid flows are largely concentrated in </a:t>
            </a:r>
            <a:r>
              <a:rPr lang="en-GB" sz="1400" dirty="0" err="1"/>
              <a:t>Lusophone</a:t>
            </a:r>
            <a:r>
              <a:rPr lang="en-GB" sz="1400" dirty="0"/>
              <a:t> countries, while most imports come from Nigeria. </a:t>
            </a:r>
            <a:endParaRPr lang="en-GB" sz="14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GB" sz="1400" dirty="0" smtClean="0"/>
              <a:t>South </a:t>
            </a:r>
            <a:r>
              <a:rPr lang="en-GB" sz="1400" dirty="0"/>
              <a:t>Africa’s main economic relationships are with neighbouring countries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400" dirty="0" smtClean="0"/>
              <a:t>India </a:t>
            </a:r>
            <a:r>
              <a:rPr lang="en-GB" sz="1400" dirty="0"/>
              <a:t>appears more country diversified.</a:t>
            </a:r>
            <a:endParaRPr lang="ru-RU" sz="1400" dirty="0"/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2015415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548680"/>
          </a:xfrm>
        </p:spPr>
        <p:txBody>
          <a:bodyPr>
            <a:normAutofit/>
          </a:bodyPr>
          <a:lstStyle/>
          <a:p>
            <a:r>
              <a:rPr lang="en-GB" sz="2800" b="1" dirty="0"/>
              <a:t>Sector concentration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5805264"/>
            <a:ext cx="8229600" cy="896963"/>
          </a:xfrm>
        </p:spPr>
        <p:txBody>
          <a:bodyPr/>
          <a:lstStyle/>
          <a:p>
            <a:r>
              <a:rPr lang="ru-RU" dirty="0" smtClean="0"/>
              <a:t>дэ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1963892"/>
              </p:ext>
            </p:extLst>
          </p:nvPr>
        </p:nvGraphicFramePr>
        <p:xfrm>
          <a:off x="179512" y="840369"/>
          <a:ext cx="6264696" cy="45720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21118"/>
                <a:gridCol w="1699162"/>
                <a:gridCol w="792088"/>
                <a:gridCol w="648072"/>
                <a:gridCol w="1296144"/>
                <a:gridCol w="1008112"/>
              </a:tblGrid>
              <a:tr h="22727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India</a:t>
                      </a:r>
                      <a:endParaRPr lang="ru-RU" sz="1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827" marR="6182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Financial Services</a:t>
                      </a:r>
                      <a:endParaRPr lang="ru-RU" sz="1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827" marR="61827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17.32%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827" marR="6182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Saudi Arabia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827" marR="6182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Communications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827" marR="61827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35.29%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827" marR="61827" marT="0" marB="0" anchor="b"/>
                </a:tc>
              </a:tr>
              <a:tr h="171742"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61827" marR="6182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Automotive OEM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827" marR="61827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9.09%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827" marR="61827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61827" marR="6182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Food &amp; Tobacco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827" marR="61827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23.53%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827" marR="61827" marT="0" marB="0" anchor="b"/>
                </a:tc>
              </a:tr>
              <a:tr h="171742"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61827" marR="6182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Software &amp; IT services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827" marR="61827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8.66%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827" marR="61827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61827" marR="6182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Financial Services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827" marR="61827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17.65%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827" marR="61827" marT="0" marB="0" anchor="b"/>
                </a:tc>
              </a:tr>
              <a:tr h="171742"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61827" marR="6182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Coal, Oil and Natural Gas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827" marR="61827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6.93%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827" marR="61827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61827" marR="6182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Real Estate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827" marR="61827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11.76%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827" marR="61827" marT="0" marB="0" anchor="b"/>
                </a:tc>
              </a:tr>
              <a:tr h="171742"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61827" marR="6182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Communications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827" marR="61827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5.63%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827" marR="61827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61827" marR="6182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Beverages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827" marR="61827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5.88%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827" marR="61827" marT="0" marB="0" anchor="b"/>
                </a:tc>
              </a:tr>
              <a:tr h="1717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South Africa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827" marR="6182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Financial Services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827" marR="61827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22.97%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827" marR="6182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Kuwait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827" marR="6182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Communications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827" marR="61827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53.33%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827" marR="61827" marT="0" marB="0" anchor="b"/>
                </a:tc>
              </a:tr>
              <a:tr h="171742"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61827" marR="6182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Communications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827" marR="61827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12.44%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827" marR="61827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61827" marR="6182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Hotels &amp; Tourism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827" marR="61827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20.00%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827" marR="61827" marT="0" marB="0" anchor="b"/>
                </a:tc>
              </a:tr>
              <a:tr h="171742"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61827" marR="6182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Food &amp; Tobacco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827" marR="61827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10.53%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827" marR="61827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61827" marR="6182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Financial Services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827" marR="61827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13.33%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827" marR="61827" marT="0" marB="0" anchor="b"/>
                </a:tc>
              </a:tr>
              <a:tr h="171742"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61827" marR="6182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Metals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827" marR="61827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8.13%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827" marR="61827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61827" marR="6182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Real Estate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827" marR="61827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6.67%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827" marR="61827" marT="0" marB="0" anchor="b"/>
                </a:tc>
              </a:tr>
              <a:tr h="171742"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61827" marR="6182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Chemicals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827" marR="61827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5.26%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827" marR="61827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61827" marR="6182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Software &amp; IT services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827" marR="61827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6.67%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827" marR="61827" marT="0" marB="0" anchor="b"/>
                </a:tc>
              </a:tr>
              <a:tr h="14254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China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827" marR="6182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Communications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827" marR="61827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19.09%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827" marR="6182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Qatar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827" marR="6182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Communications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827" marR="61827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26.67%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827" marR="61827" marT="0" marB="0" anchor="b"/>
                </a:tc>
              </a:tr>
              <a:tr h="171742"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61827" marR="6182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Metals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827" marR="61827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15.45%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827" marR="61827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61827" marR="6182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Financial Services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827" marR="61827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26.67%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827" marR="61827" marT="0" marB="0" anchor="b"/>
                </a:tc>
              </a:tr>
              <a:tr h="171742"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61827" marR="6182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Automotive OEM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827" marR="61827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13.64%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827" marR="61827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61827" marR="6182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Real Estate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827" marR="61827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20.00%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827" marR="61827" marT="0" marB="0" anchor="b"/>
                </a:tc>
              </a:tr>
              <a:tr h="171742"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61827" marR="6182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Coal, Oil and Natural Gas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827" marR="61827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11.82%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827" marR="61827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61827" marR="6182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Hotels &amp; Tourism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827" marR="61827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6.67%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827" marR="61827" marT="0" marB="0" anchor="b"/>
                </a:tc>
              </a:tr>
              <a:tr h="274786"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61827" marR="6182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Building &amp; Construction Materials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827" marR="61827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7.27%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827" marR="61827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61827" marR="6182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Coal, Oil and Natural Gas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827" marR="61827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6.67%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827" marR="61827" marT="0" marB="0" anchor="b"/>
                </a:tc>
              </a:tr>
              <a:tr h="1717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Brazil</a:t>
                      </a:r>
                      <a:endParaRPr lang="ru-RU" sz="1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827" marR="6182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Coal, Oil and Natural Gas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827" marR="61827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31.03%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827" marR="61827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61827" marR="61827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61827" marR="61827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61827" marR="61827" marT="0" marB="0" anchor="b"/>
                </a:tc>
              </a:tr>
              <a:tr h="171742"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61827" marR="6182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Metals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827" marR="61827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17.24%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827" marR="61827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61827" marR="61827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61827" marR="61827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61827" marR="61827" marT="0" marB="0" anchor="b"/>
                </a:tc>
              </a:tr>
              <a:tr h="171742"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61827" marR="6182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Automotive OEM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827" marR="61827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13.79%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827" marR="61827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61827" marR="61827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61827" marR="61827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61827" marR="61827" marT="0" marB="0" anchor="b"/>
                </a:tc>
              </a:tr>
              <a:tr h="171742"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61827" marR="6182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Chemicals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827" marR="61827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10.34%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827" marR="61827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61827" marR="61827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61827" marR="61827" marT="0" marB="0" anchor="b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61827" marR="61827" marT="0" marB="0" anchor="b"/>
                </a:tc>
              </a:tr>
              <a:tr h="274786">
                <a:tc>
                  <a:txBody>
                    <a:bodyPr/>
                    <a:lstStyle/>
                    <a:p>
                      <a:endParaRPr lang="ru-RU" sz="1200" dirty="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61827" marR="6182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Building &amp; Construction Materials</a:t>
                      </a:r>
                      <a:endParaRPr lang="ru-RU" sz="1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827" marR="61827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6.90%</a:t>
                      </a:r>
                      <a:endParaRPr lang="ru-RU" sz="1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827" marR="61827" marT="0" marB="0" anchor="b"/>
                </a:tc>
                <a:tc>
                  <a:txBody>
                    <a:bodyPr/>
                    <a:lstStyle/>
                    <a:p>
                      <a:endParaRPr lang="ru-RU" sz="1200" dirty="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61827" marR="61827" marT="0" marB="0" anchor="b"/>
                </a:tc>
                <a:tc>
                  <a:txBody>
                    <a:bodyPr/>
                    <a:lstStyle/>
                    <a:p>
                      <a:endParaRPr lang="ru-RU" sz="1200" dirty="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61827" marR="61827" marT="0" marB="0" anchor="b"/>
                </a:tc>
                <a:tc>
                  <a:txBody>
                    <a:bodyPr/>
                    <a:lstStyle/>
                    <a:p>
                      <a:endParaRPr lang="ru-RU" sz="1200" dirty="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61827" marR="61827" marT="0" marB="0" anchor="b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82813" y="563370"/>
            <a:ext cx="36990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Percentage of Investments projects by sector 2003-2011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64139805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320</TotalTime>
  <Words>1606</Words>
  <Application>Microsoft Office PowerPoint</Application>
  <PresentationFormat>On-screen Show (4:3)</PresentationFormat>
  <Paragraphs>556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Times New Roman</vt:lpstr>
      <vt:lpstr>Тема Office</vt:lpstr>
      <vt:lpstr>Session 5. The analysis of BRICS business in Africa</vt:lpstr>
      <vt:lpstr>Questions of the session</vt:lpstr>
      <vt:lpstr>Perceived challenges to doing business in Africa</vt:lpstr>
      <vt:lpstr>Export and Imports to African countries </vt:lpstr>
      <vt:lpstr>Average market share 2000-2010 for main EEs trading partners</vt:lpstr>
      <vt:lpstr>Foreign Direct Investments</vt:lpstr>
      <vt:lpstr>Aid Shares by donor (2000-2010)</vt:lpstr>
      <vt:lpstr>Main recipients of BRICS aid flows</vt:lpstr>
      <vt:lpstr>Sector concentration</vt:lpstr>
      <vt:lpstr>Africa's infrastructure projects up to February 2013</vt:lpstr>
      <vt:lpstr>Investment Climate</vt:lpstr>
      <vt:lpstr>Conclusions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analysis of BRICS business in Africa</dc:title>
  <dc:creator>Юрий</dc:creator>
  <cp:lastModifiedBy>Beth Mudford</cp:lastModifiedBy>
  <cp:revision>40</cp:revision>
  <dcterms:created xsi:type="dcterms:W3CDTF">2013-11-17T18:59:19Z</dcterms:created>
  <dcterms:modified xsi:type="dcterms:W3CDTF">2014-12-02T15:39:41Z</dcterms:modified>
</cp:coreProperties>
</file>