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68" r:id="rId4"/>
    <p:sldId id="267" r:id="rId5"/>
    <p:sldId id="269" r:id="rId6"/>
    <p:sldId id="272" r:id="rId7"/>
    <p:sldId id="270" r:id="rId8"/>
    <p:sldId id="259" r:id="rId9"/>
    <p:sldId id="260" r:id="rId10"/>
    <p:sldId id="261" r:id="rId11"/>
    <p:sldId id="265" r:id="rId12"/>
    <p:sldId id="258" r:id="rId13"/>
    <p:sldId id="271" r:id="rId14"/>
    <p:sldId id="273" r:id="rId15"/>
    <p:sldId id="266" r:id="rId16"/>
    <p:sldId id="274"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zbeth Navas-Alem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11-29T11:35:08.595" idx="1">
    <p:pos x="4062" y="391"/>
    <p:text>Who is this session for? There seems to be a mix of approaches in the whole session.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4725B0-2603-4B7D-8053-8DC6A5A2BB6D}" type="datetimeFigureOut">
              <a:rPr lang="ru-RU" smtClean="0"/>
              <a:pPr/>
              <a:t>02.12.2014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E49176-95E4-483F-8A3C-6098C93FFE97}" type="slidenum">
              <a:rPr lang="ru-RU" smtClean="0"/>
              <a:pPr/>
              <a:t>‹#›</a:t>
            </a:fld>
            <a:endParaRPr lang="ru-RU"/>
          </a:p>
        </p:txBody>
      </p:sp>
    </p:spTree>
    <p:extLst>
      <p:ext uri="{BB962C8B-B14F-4D97-AF65-F5344CB8AC3E}">
        <p14:creationId xmlns:p14="http://schemas.microsoft.com/office/powerpoint/2010/main" val="2652657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0FC1D4-7D1F-4212-9A6A-436EE8734FE7}" type="slidenum">
              <a:rPr lang="en-US"/>
              <a:pPr/>
              <a:t>8</a:t>
            </a:fld>
            <a:endParaRPr lang="en-US"/>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3525064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7D9B5A-BE98-4193-9C2D-BB97076185BF}" type="slidenum">
              <a:rPr lang="en-US"/>
              <a:pPr/>
              <a:t>9</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2855870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BB6234-31E1-4274-882B-5FB191B19E3E}" type="slidenum">
              <a:rPr lang="en-US"/>
              <a:pPr/>
              <a:t>10</a:t>
            </a:fld>
            <a:endParaRPr lang="en-US"/>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524422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009C19-83BE-4410-A781-422E12B24046}" type="slidenum">
              <a:rPr lang="en-US"/>
              <a:pPr/>
              <a:t>11</a:t>
            </a:fld>
            <a:endParaRPr lang="en-US"/>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407398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a:t>Session 4. Managing the risks at the markets of developing countries</a:t>
            </a:r>
            <a:r>
              <a:rPr lang="ru-RU" dirty="0"/>
              <a:t/>
            </a:r>
            <a:br>
              <a:rPr lang="ru-RU" dirty="0"/>
            </a:br>
            <a:endParaRPr lang="ru-RU" dirty="0"/>
          </a:p>
        </p:txBody>
      </p:sp>
      <p:sp>
        <p:nvSpPr>
          <p:cNvPr id="3" name="Подзаголовок 2"/>
          <p:cNvSpPr>
            <a:spLocks noGrp="1"/>
          </p:cNvSpPr>
          <p:nvPr>
            <p:ph type="subTitle" idx="1"/>
          </p:nvPr>
        </p:nvSpPr>
        <p:spPr/>
        <p:txBody>
          <a:bodyPr/>
          <a:lstStyle/>
          <a:p>
            <a:r>
              <a:rPr lang="en-US" b="1" smtClean="0"/>
              <a:t>FDI from the BRICS</a:t>
            </a:r>
            <a:endParaRPr lang="ru-RU" dirty="0"/>
          </a:p>
        </p:txBody>
      </p:sp>
      <p:sp>
        <p:nvSpPr>
          <p:cNvPr id="4" name="TextBox 4"/>
          <p:cNvSpPr txBox="1"/>
          <p:nvPr/>
        </p:nvSpPr>
        <p:spPr>
          <a:xfrm>
            <a:off x="143508" y="188640"/>
            <a:ext cx="8856984" cy="276999"/>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t>This collection was collated by </a:t>
            </a:r>
            <a:r>
              <a:rPr lang="en-GB" sz="1200" dirty="0" err="1"/>
              <a:t>Yuriy</a:t>
            </a:r>
            <a:r>
              <a:rPr lang="en-GB" sz="1200" dirty="0"/>
              <a:t> </a:t>
            </a:r>
            <a:r>
              <a:rPr lang="en-GB" sz="1200" dirty="0" err="1"/>
              <a:t>Zaytsev</a:t>
            </a:r>
            <a:r>
              <a:rPr lang="en-GB" sz="1200" dirty="0"/>
              <a:t> as teaching material on the FDI from the BRICS course at the Institute of Development Studies.</a:t>
            </a:r>
          </a:p>
        </p:txBody>
      </p:sp>
    </p:spTree>
    <p:extLst>
      <p:ext uri="{BB962C8B-B14F-4D97-AF65-F5344CB8AC3E}">
        <p14:creationId xmlns:p14="http://schemas.microsoft.com/office/powerpoint/2010/main" val="21950756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Номер слайда 5"/>
          <p:cNvSpPr>
            <a:spLocks noGrp="1"/>
          </p:cNvSpPr>
          <p:nvPr>
            <p:ph type="sldNum" sz="quarter" idx="12"/>
          </p:nvPr>
        </p:nvSpPr>
        <p:spPr/>
        <p:txBody>
          <a:bodyPr/>
          <a:lstStyle/>
          <a:p>
            <a:fld id="{4CF0F54C-A75E-4FEE-86B2-F50EB3CDA0AB}" type="slidenum">
              <a:rPr lang="en-US"/>
              <a:pPr/>
              <a:t>10</a:t>
            </a:fld>
            <a:endParaRPr lang="en-US"/>
          </a:p>
        </p:txBody>
      </p:sp>
      <p:sp>
        <p:nvSpPr>
          <p:cNvPr id="82946" name="Rectangle 2"/>
          <p:cNvSpPr>
            <a:spLocks noGrp="1" noChangeArrowheads="1"/>
          </p:cNvSpPr>
          <p:nvPr>
            <p:ph type="title"/>
          </p:nvPr>
        </p:nvSpPr>
        <p:spPr/>
        <p:txBody>
          <a:bodyPr>
            <a:normAutofit/>
          </a:bodyPr>
          <a:lstStyle/>
          <a:p>
            <a:r>
              <a:rPr lang="en-US" sz="2800" b="1" dirty="0"/>
              <a:t>Integrated Framework</a:t>
            </a:r>
          </a:p>
        </p:txBody>
      </p:sp>
      <p:grpSp>
        <p:nvGrpSpPr>
          <p:cNvPr id="82948" name="Group 4"/>
          <p:cNvGrpSpPr>
            <a:grpSpLocks/>
          </p:cNvGrpSpPr>
          <p:nvPr/>
        </p:nvGrpSpPr>
        <p:grpSpPr bwMode="auto">
          <a:xfrm>
            <a:off x="511175" y="1223963"/>
            <a:ext cx="8158163" cy="5264150"/>
            <a:chOff x="322" y="771"/>
            <a:chExt cx="5139" cy="3316"/>
          </a:xfrm>
        </p:grpSpPr>
        <p:grpSp>
          <p:nvGrpSpPr>
            <p:cNvPr id="82949" name="Group 5"/>
            <p:cNvGrpSpPr>
              <a:grpSpLocks/>
            </p:cNvGrpSpPr>
            <p:nvPr/>
          </p:nvGrpSpPr>
          <p:grpSpPr bwMode="auto">
            <a:xfrm>
              <a:off x="336" y="1437"/>
              <a:ext cx="1741" cy="1020"/>
              <a:chOff x="336" y="1335"/>
              <a:chExt cx="1741" cy="1020"/>
            </a:xfrm>
          </p:grpSpPr>
          <p:sp>
            <p:nvSpPr>
              <p:cNvPr id="82950" name="Rectangle 6"/>
              <p:cNvSpPr>
                <a:spLocks noChangeArrowheads="1"/>
              </p:cNvSpPr>
              <p:nvPr/>
            </p:nvSpPr>
            <p:spPr bwMode="blackWhite">
              <a:xfrm>
                <a:off x="408" y="1335"/>
                <a:ext cx="1579" cy="1020"/>
              </a:xfrm>
              <a:prstGeom prst="rect">
                <a:avLst/>
              </a:prstGeom>
              <a:solidFill>
                <a:srgbClr val="DDDDDD"/>
              </a:solidFill>
              <a:ln>
                <a:noFill/>
              </a:ln>
              <a:effectLst/>
              <a:extLst>
                <a:ext uri="{91240B29-F687-4f45-9708-019B960494DF}">
                  <a14:hiddenLine xmlns:a14="http://schemas.microsoft.com/office/drawing/2010/main" xmlns="" w="22225">
                    <a:solidFill>
                      <a:srgbClr val="000000"/>
                    </a:solidFill>
                    <a:miter lim="800000"/>
                    <a:headEnd type="none" w="sm" len="sm"/>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2951" name="Rectangle 7"/>
              <p:cNvSpPr>
                <a:spLocks noChangeArrowheads="1"/>
              </p:cNvSpPr>
              <p:nvPr/>
            </p:nvSpPr>
            <p:spPr bwMode="blackWhite">
              <a:xfrm>
                <a:off x="336" y="1487"/>
                <a:ext cx="1741" cy="306"/>
              </a:xfrm>
              <a:prstGeom prst="rect">
                <a:avLst/>
              </a:prstGeom>
              <a:noFill/>
              <a:ln>
                <a:noFill/>
              </a:ln>
              <a:effectLst/>
              <a:extLst>
                <a:ext uri="{909E8E84-426E-40dd-AFC4-6F175D3DCCD1}">
                  <a14:hiddenFill xmlns:a14="http://schemas.microsoft.com/office/drawing/2010/main" xmlns="">
                    <a:solidFill>
                      <a:srgbClr val="DDDDDD"/>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900" b="1">
                    <a:solidFill>
                      <a:srgbClr val="008000"/>
                    </a:solidFill>
                    <a:latin typeface="Arial" charset="0"/>
                  </a:rPr>
                  <a:t>2. Line Management</a:t>
                </a:r>
                <a:endParaRPr lang="en-US" sz="1900" b="1">
                  <a:latin typeface="Arial" charset="0"/>
                </a:endParaRPr>
              </a:p>
            </p:txBody>
          </p:sp>
          <p:sp>
            <p:nvSpPr>
              <p:cNvPr id="82952" name="Rectangle 8"/>
              <p:cNvSpPr>
                <a:spLocks noChangeArrowheads="1"/>
              </p:cNvSpPr>
              <p:nvPr/>
            </p:nvSpPr>
            <p:spPr bwMode="blackWhite">
              <a:xfrm>
                <a:off x="449" y="1712"/>
                <a:ext cx="1562" cy="6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800" b="1">
                    <a:latin typeface="Arial" charset="0"/>
                  </a:rPr>
                  <a:t>Business strategy alignment</a:t>
                </a:r>
              </a:p>
            </p:txBody>
          </p:sp>
        </p:grpSp>
        <p:grpSp>
          <p:nvGrpSpPr>
            <p:cNvPr id="82953" name="Group 9"/>
            <p:cNvGrpSpPr>
              <a:grpSpLocks/>
            </p:cNvGrpSpPr>
            <p:nvPr/>
          </p:nvGrpSpPr>
          <p:grpSpPr bwMode="auto">
            <a:xfrm>
              <a:off x="2085" y="1437"/>
              <a:ext cx="1601" cy="1090"/>
              <a:chOff x="2085" y="1335"/>
              <a:chExt cx="1601" cy="1090"/>
            </a:xfrm>
          </p:grpSpPr>
          <p:sp>
            <p:nvSpPr>
              <p:cNvPr id="82954" name="Rectangle 10"/>
              <p:cNvSpPr>
                <a:spLocks noChangeArrowheads="1"/>
              </p:cNvSpPr>
              <p:nvPr/>
            </p:nvSpPr>
            <p:spPr bwMode="blackWhite">
              <a:xfrm>
                <a:off x="2085" y="1335"/>
                <a:ext cx="1579" cy="1020"/>
              </a:xfrm>
              <a:prstGeom prst="rect">
                <a:avLst/>
              </a:prstGeom>
              <a:solidFill>
                <a:srgbClr val="DDDDDD"/>
              </a:solidFill>
              <a:ln>
                <a:noFill/>
              </a:ln>
              <a:effectLst/>
              <a:extLst>
                <a:ext uri="{91240B29-F687-4f45-9708-019B960494DF}">
                  <a14:hiddenLine xmlns:a14="http://schemas.microsoft.com/office/drawing/2010/main" xmlns="" w="22225">
                    <a:solidFill>
                      <a:srgbClr val="000000"/>
                    </a:solidFill>
                    <a:miter lim="800000"/>
                    <a:headEnd type="none" w="sm" len="sm"/>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2955" name="Rectangle 11"/>
              <p:cNvSpPr>
                <a:spLocks noChangeArrowheads="1"/>
              </p:cNvSpPr>
              <p:nvPr/>
            </p:nvSpPr>
            <p:spPr bwMode="blackWhite">
              <a:xfrm>
                <a:off x="2086" y="1434"/>
                <a:ext cx="1582" cy="306"/>
              </a:xfrm>
              <a:prstGeom prst="rect">
                <a:avLst/>
              </a:prstGeom>
              <a:noFill/>
              <a:ln>
                <a:noFill/>
              </a:ln>
              <a:effectLst/>
              <a:extLst>
                <a:ext uri="{909E8E84-426E-40dd-AFC4-6F175D3DCCD1}">
                  <a14:hiddenFill xmlns:a14="http://schemas.microsoft.com/office/drawing/2010/main" xmlns="">
                    <a:solidFill>
                      <a:srgbClr val="DDDDDD"/>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900" b="1">
                    <a:solidFill>
                      <a:srgbClr val="008000"/>
                    </a:solidFill>
                    <a:latin typeface="Arial" charset="0"/>
                  </a:rPr>
                  <a:t>3. Portfolio Management</a:t>
                </a:r>
              </a:p>
            </p:txBody>
          </p:sp>
          <p:sp>
            <p:nvSpPr>
              <p:cNvPr id="82956" name="Rectangle 12"/>
              <p:cNvSpPr>
                <a:spLocks noChangeArrowheads="1"/>
              </p:cNvSpPr>
              <p:nvPr/>
            </p:nvSpPr>
            <p:spPr bwMode="blackWhite">
              <a:xfrm>
                <a:off x="2124" y="1805"/>
                <a:ext cx="1562" cy="6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800" b="1">
                    <a:latin typeface="Arial" charset="0"/>
                  </a:rPr>
                  <a:t>Think and act like a “fund manager”</a:t>
                </a:r>
              </a:p>
            </p:txBody>
          </p:sp>
        </p:grpSp>
        <p:grpSp>
          <p:nvGrpSpPr>
            <p:cNvPr id="82957" name="Group 13"/>
            <p:cNvGrpSpPr>
              <a:grpSpLocks/>
            </p:cNvGrpSpPr>
            <p:nvPr/>
          </p:nvGrpSpPr>
          <p:grpSpPr bwMode="auto">
            <a:xfrm>
              <a:off x="3726" y="1437"/>
              <a:ext cx="1735" cy="1020"/>
              <a:chOff x="3726" y="1335"/>
              <a:chExt cx="1735" cy="1020"/>
            </a:xfrm>
          </p:grpSpPr>
          <p:sp>
            <p:nvSpPr>
              <p:cNvPr id="82958" name="Rectangle 14"/>
              <p:cNvSpPr>
                <a:spLocks noChangeArrowheads="1"/>
              </p:cNvSpPr>
              <p:nvPr/>
            </p:nvSpPr>
            <p:spPr bwMode="blackWhite">
              <a:xfrm>
                <a:off x="3767" y="1335"/>
                <a:ext cx="1579" cy="1020"/>
              </a:xfrm>
              <a:prstGeom prst="rect">
                <a:avLst/>
              </a:prstGeom>
              <a:solidFill>
                <a:srgbClr val="DDDDDD"/>
              </a:solidFill>
              <a:ln>
                <a:noFill/>
              </a:ln>
              <a:effectLst/>
              <a:extLst>
                <a:ext uri="{91240B29-F687-4f45-9708-019B960494DF}">
                  <a14:hiddenLine xmlns:a14="http://schemas.microsoft.com/office/drawing/2010/main" xmlns="" w="22225">
                    <a:solidFill>
                      <a:srgbClr val="000000"/>
                    </a:solidFill>
                    <a:miter lim="800000"/>
                    <a:headEnd type="none" w="sm" len="sm"/>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2959" name="Rectangle 15"/>
              <p:cNvSpPr>
                <a:spLocks noChangeArrowheads="1"/>
              </p:cNvSpPr>
              <p:nvPr/>
            </p:nvSpPr>
            <p:spPr bwMode="blackWhite">
              <a:xfrm>
                <a:off x="3758" y="1458"/>
                <a:ext cx="1564" cy="306"/>
              </a:xfrm>
              <a:prstGeom prst="rect">
                <a:avLst/>
              </a:prstGeom>
              <a:noFill/>
              <a:ln>
                <a:noFill/>
              </a:ln>
              <a:effectLst/>
              <a:extLst>
                <a:ext uri="{909E8E84-426E-40dd-AFC4-6F175D3DCCD1}">
                  <a14:hiddenFill xmlns:a14="http://schemas.microsoft.com/office/drawing/2010/main" xmlns="">
                    <a:solidFill>
                      <a:srgbClr val="DDDDDD"/>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900" b="1">
                    <a:solidFill>
                      <a:srgbClr val="008000"/>
                    </a:solidFill>
                    <a:latin typeface="Arial" charset="0"/>
                  </a:rPr>
                  <a:t>4. Risk Transfer</a:t>
                </a:r>
              </a:p>
            </p:txBody>
          </p:sp>
          <p:sp>
            <p:nvSpPr>
              <p:cNvPr id="82960" name="Rectangle 16"/>
              <p:cNvSpPr>
                <a:spLocks noChangeArrowheads="1"/>
              </p:cNvSpPr>
              <p:nvPr/>
            </p:nvSpPr>
            <p:spPr bwMode="blackWhite">
              <a:xfrm>
                <a:off x="3726" y="1655"/>
                <a:ext cx="1735" cy="6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800" b="1">
                    <a:latin typeface="Arial" charset="0"/>
                  </a:rPr>
                  <a:t>Transfer out concentrated risks</a:t>
                </a:r>
              </a:p>
            </p:txBody>
          </p:sp>
        </p:grpSp>
        <p:grpSp>
          <p:nvGrpSpPr>
            <p:cNvPr id="82961" name="Group 17"/>
            <p:cNvGrpSpPr>
              <a:grpSpLocks/>
            </p:cNvGrpSpPr>
            <p:nvPr/>
          </p:nvGrpSpPr>
          <p:grpSpPr bwMode="auto">
            <a:xfrm>
              <a:off x="408" y="2540"/>
              <a:ext cx="2437" cy="873"/>
              <a:chOff x="408" y="2438"/>
              <a:chExt cx="2437" cy="873"/>
            </a:xfrm>
          </p:grpSpPr>
          <p:sp>
            <p:nvSpPr>
              <p:cNvPr id="82962" name="Rectangle 18"/>
              <p:cNvSpPr>
                <a:spLocks noChangeArrowheads="1"/>
              </p:cNvSpPr>
              <p:nvPr/>
            </p:nvSpPr>
            <p:spPr bwMode="blackWhite">
              <a:xfrm>
                <a:off x="408" y="2438"/>
                <a:ext cx="2437" cy="873"/>
              </a:xfrm>
              <a:prstGeom prst="rect">
                <a:avLst/>
              </a:prstGeom>
              <a:solidFill>
                <a:srgbClr val="DDDDDD"/>
              </a:solidFill>
              <a:ln>
                <a:noFill/>
              </a:ln>
              <a:effectLst/>
              <a:extLst>
                <a:ext uri="{91240B29-F687-4f45-9708-019B960494DF}">
                  <a14:hiddenLine xmlns:a14="http://schemas.microsoft.com/office/drawing/2010/main" xmlns="" w="22225">
                    <a:solidFill>
                      <a:srgbClr val="000000"/>
                    </a:solidFill>
                    <a:miter lim="800000"/>
                    <a:headEnd type="none" w="sm" len="sm"/>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2963" name="Rectangle 19"/>
              <p:cNvSpPr>
                <a:spLocks noChangeArrowheads="1"/>
              </p:cNvSpPr>
              <p:nvPr/>
            </p:nvSpPr>
            <p:spPr bwMode="blackWhite">
              <a:xfrm>
                <a:off x="449" y="2549"/>
                <a:ext cx="2377" cy="278"/>
              </a:xfrm>
              <a:prstGeom prst="rect">
                <a:avLst/>
              </a:prstGeom>
              <a:noFill/>
              <a:ln>
                <a:noFill/>
              </a:ln>
              <a:effectLst/>
              <a:extLst>
                <a:ext uri="{909E8E84-426E-40dd-AFC4-6F175D3DCCD1}">
                  <a14:hiddenFill xmlns:a14="http://schemas.microsoft.com/office/drawing/2010/main" xmlns="">
                    <a:solidFill>
                      <a:srgbClr val="DDDDDD"/>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900" b="1">
                    <a:solidFill>
                      <a:srgbClr val="008000"/>
                    </a:solidFill>
                    <a:latin typeface="Arial" charset="0"/>
                  </a:rPr>
                  <a:t>5. Risk Analytics</a:t>
                </a:r>
              </a:p>
            </p:txBody>
          </p:sp>
          <p:sp>
            <p:nvSpPr>
              <p:cNvPr id="82964" name="Rectangle 20"/>
              <p:cNvSpPr>
                <a:spLocks noChangeArrowheads="1"/>
              </p:cNvSpPr>
              <p:nvPr/>
            </p:nvSpPr>
            <p:spPr bwMode="blackWhite">
              <a:xfrm>
                <a:off x="450" y="2765"/>
                <a:ext cx="2376" cy="4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800" b="1">
                    <a:latin typeface="Arial" charset="0"/>
                  </a:rPr>
                  <a:t>Develop advanced </a:t>
                </a:r>
                <a:br>
                  <a:rPr lang="en-US" sz="1800" b="1">
                    <a:latin typeface="Arial" charset="0"/>
                  </a:rPr>
                </a:br>
                <a:r>
                  <a:rPr lang="en-US" sz="1800" b="1">
                    <a:latin typeface="Arial" charset="0"/>
                  </a:rPr>
                  <a:t>analytical tools</a:t>
                </a:r>
              </a:p>
            </p:txBody>
          </p:sp>
        </p:grpSp>
        <p:grpSp>
          <p:nvGrpSpPr>
            <p:cNvPr id="82965" name="Group 21"/>
            <p:cNvGrpSpPr>
              <a:grpSpLocks/>
            </p:cNvGrpSpPr>
            <p:nvPr/>
          </p:nvGrpSpPr>
          <p:grpSpPr bwMode="auto">
            <a:xfrm>
              <a:off x="2941" y="2536"/>
              <a:ext cx="2404" cy="873"/>
              <a:chOff x="2941" y="2434"/>
              <a:chExt cx="2404" cy="873"/>
            </a:xfrm>
          </p:grpSpPr>
          <p:sp>
            <p:nvSpPr>
              <p:cNvPr id="82966" name="Rectangle 22"/>
              <p:cNvSpPr>
                <a:spLocks noChangeArrowheads="1"/>
              </p:cNvSpPr>
              <p:nvPr/>
            </p:nvSpPr>
            <p:spPr bwMode="blackWhite">
              <a:xfrm>
                <a:off x="2941" y="2434"/>
                <a:ext cx="2404" cy="873"/>
              </a:xfrm>
              <a:prstGeom prst="rect">
                <a:avLst/>
              </a:prstGeom>
              <a:solidFill>
                <a:srgbClr val="DDDDDD"/>
              </a:solidFill>
              <a:ln>
                <a:noFill/>
              </a:ln>
              <a:effectLst/>
              <a:extLst>
                <a:ext uri="{91240B29-F687-4f45-9708-019B960494DF}">
                  <a14:hiddenLine xmlns:a14="http://schemas.microsoft.com/office/drawing/2010/main" xmlns="" w="22225">
                    <a:solidFill>
                      <a:srgbClr val="000000"/>
                    </a:solidFill>
                    <a:miter lim="800000"/>
                    <a:headEnd type="none" w="sm" len="sm"/>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2967" name="Rectangle 23"/>
              <p:cNvSpPr>
                <a:spLocks noChangeArrowheads="1"/>
              </p:cNvSpPr>
              <p:nvPr/>
            </p:nvSpPr>
            <p:spPr bwMode="blackWhite">
              <a:xfrm>
                <a:off x="2966" y="2482"/>
                <a:ext cx="2375" cy="352"/>
              </a:xfrm>
              <a:prstGeom prst="rect">
                <a:avLst/>
              </a:prstGeom>
              <a:noFill/>
              <a:ln>
                <a:noFill/>
              </a:ln>
              <a:effectLst/>
              <a:extLst>
                <a:ext uri="{909E8E84-426E-40dd-AFC4-6F175D3DCCD1}">
                  <a14:hiddenFill xmlns:a14="http://schemas.microsoft.com/office/drawing/2010/main" xmlns="">
                    <a:solidFill>
                      <a:srgbClr val="DDDDDD"/>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900" b="1">
                    <a:solidFill>
                      <a:srgbClr val="008000"/>
                    </a:solidFill>
                    <a:latin typeface="Arial" charset="0"/>
                  </a:rPr>
                  <a:t>6. Data and Technology Resources</a:t>
                </a:r>
              </a:p>
            </p:txBody>
          </p:sp>
          <p:sp>
            <p:nvSpPr>
              <p:cNvPr id="82968" name="Rectangle 24"/>
              <p:cNvSpPr>
                <a:spLocks noChangeArrowheads="1"/>
              </p:cNvSpPr>
              <p:nvPr/>
            </p:nvSpPr>
            <p:spPr bwMode="blackWhite">
              <a:xfrm>
                <a:off x="3047" y="2837"/>
                <a:ext cx="2294" cy="4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800" b="1">
                    <a:latin typeface="Arial" charset="0"/>
                  </a:rPr>
                  <a:t>Integrate data and </a:t>
                </a:r>
                <a:br>
                  <a:rPr lang="en-US" sz="1800" b="1">
                    <a:latin typeface="Arial" charset="0"/>
                  </a:rPr>
                </a:br>
                <a:r>
                  <a:rPr lang="en-US" sz="1800" b="1">
                    <a:latin typeface="Arial" charset="0"/>
                  </a:rPr>
                  <a:t>system capabilities</a:t>
                </a:r>
              </a:p>
            </p:txBody>
          </p:sp>
        </p:grpSp>
        <p:grpSp>
          <p:nvGrpSpPr>
            <p:cNvPr id="82969" name="Group 25"/>
            <p:cNvGrpSpPr>
              <a:grpSpLocks/>
            </p:cNvGrpSpPr>
            <p:nvPr/>
          </p:nvGrpSpPr>
          <p:grpSpPr bwMode="auto">
            <a:xfrm>
              <a:off x="408" y="3510"/>
              <a:ext cx="4933" cy="500"/>
              <a:chOff x="408" y="3408"/>
              <a:chExt cx="4933" cy="500"/>
            </a:xfrm>
          </p:grpSpPr>
          <p:sp>
            <p:nvSpPr>
              <p:cNvPr id="82970" name="Rectangle 26"/>
              <p:cNvSpPr>
                <a:spLocks noChangeArrowheads="1"/>
              </p:cNvSpPr>
              <p:nvPr/>
            </p:nvSpPr>
            <p:spPr bwMode="blackWhite">
              <a:xfrm>
                <a:off x="408" y="3408"/>
                <a:ext cx="4933" cy="493"/>
              </a:xfrm>
              <a:prstGeom prst="rect">
                <a:avLst/>
              </a:prstGeom>
              <a:solidFill>
                <a:srgbClr val="DDDDDD"/>
              </a:solidFill>
              <a:ln>
                <a:noFill/>
              </a:ln>
              <a:effectLst/>
              <a:extLst>
                <a:ext uri="{91240B29-F687-4f45-9708-019B960494DF}">
                  <a14:hiddenLine xmlns:a14="http://schemas.microsoft.com/office/drawing/2010/main" xmlns="" w="22225">
                    <a:solidFill>
                      <a:srgbClr val="000000"/>
                    </a:solidFill>
                    <a:miter lim="800000"/>
                    <a:headEnd type="none" w="sm" len="sm"/>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2971" name="Rectangle 27"/>
              <p:cNvSpPr>
                <a:spLocks noChangeArrowheads="1"/>
              </p:cNvSpPr>
              <p:nvPr/>
            </p:nvSpPr>
            <p:spPr bwMode="blackWhite">
              <a:xfrm>
                <a:off x="465" y="3430"/>
                <a:ext cx="4861" cy="143"/>
              </a:xfrm>
              <a:prstGeom prst="rect">
                <a:avLst/>
              </a:prstGeom>
              <a:noFill/>
              <a:ln>
                <a:noFill/>
              </a:ln>
              <a:effectLst/>
              <a:extLst>
                <a:ext uri="{909E8E84-426E-40dd-AFC4-6F175D3DCCD1}">
                  <a14:hiddenFill xmlns:a14="http://schemas.microsoft.com/office/drawing/2010/main" xmlns="">
                    <a:solidFill>
                      <a:srgbClr val="DDDDDD"/>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900" b="1">
                    <a:solidFill>
                      <a:srgbClr val="008000"/>
                    </a:solidFill>
                    <a:latin typeface="Arial" charset="0"/>
                  </a:rPr>
                  <a:t>7.  Stakeholders Management</a:t>
                </a:r>
              </a:p>
            </p:txBody>
          </p:sp>
          <p:sp>
            <p:nvSpPr>
              <p:cNvPr id="82972" name="Rectangle 28"/>
              <p:cNvSpPr>
                <a:spLocks noChangeArrowheads="1"/>
              </p:cNvSpPr>
              <p:nvPr/>
            </p:nvSpPr>
            <p:spPr bwMode="blackWhite">
              <a:xfrm>
                <a:off x="482" y="3625"/>
                <a:ext cx="4855" cy="2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800" b="1">
                    <a:latin typeface="Arial" charset="0"/>
                  </a:rPr>
                  <a:t>Improve risk transparency for key stakeholders</a:t>
                </a:r>
              </a:p>
            </p:txBody>
          </p:sp>
        </p:grpSp>
        <p:grpSp>
          <p:nvGrpSpPr>
            <p:cNvPr id="82973" name="Group 29"/>
            <p:cNvGrpSpPr>
              <a:grpSpLocks/>
            </p:cNvGrpSpPr>
            <p:nvPr/>
          </p:nvGrpSpPr>
          <p:grpSpPr bwMode="auto">
            <a:xfrm>
              <a:off x="322" y="771"/>
              <a:ext cx="5097" cy="3316"/>
              <a:chOff x="322" y="693"/>
              <a:chExt cx="5097" cy="3316"/>
            </a:xfrm>
          </p:grpSpPr>
          <p:grpSp>
            <p:nvGrpSpPr>
              <p:cNvPr id="82974" name="Group 30"/>
              <p:cNvGrpSpPr>
                <a:grpSpLocks/>
              </p:cNvGrpSpPr>
              <p:nvPr/>
            </p:nvGrpSpPr>
            <p:grpSpPr bwMode="auto">
              <a:xfrm>
                <a:off x="408" y="764"/>
                <a:ext cx="4936" cy="509"/>
                <a:chOff x="408" y="740"/>
                <a:chExt cx="4936" cy="509"/>
              </a:xfrm>
            </p:grpSpPr>
            <p:sp>
              <p:nvSpPr>
                <p:cNvPr id="82975" name="Rectangle 31"/>
                <p:cNvSpPr>
                  <a:spLocks noChangeArrowheads="1"/>
                </p:cNvSpPr>
                <p:nvPr/>
              </p:nvSpPr>
              <p:spPr bwMode="blackWhite">
                <a:xfrm>
                  <a:off x="408" y="740"/>
                  <a:ext cx="4936" cy="504"/>
                </a:xfrm>
                <a:prstGeom prst="rect">
                  <a:avLst/>
                </a:prstGeom>
                <a:solidFill>
                  <a:srgbClr val="DDDDDD"/>
                </a:solidFill>
                <a:ln>
                  <a:noFill/>
                </a:ln>
                <a:effectLst/>
                <a:extLst>
                  <a:ext uri="{91240B29-F687-4f45-9708-019B960494DF}">
                    <a14:hiddenLine xmlns:a14="http://schemas.microsoft.com/office/drawing/2010/main" xmlns="" w="22225">
                      <a:solidFill>
                        <a:srgbClr val="000000"/>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2976" name="Rectangle 32"/>
                <p:cNvSpPr>
                  <a:spLocks noChangeArrowheads="1"/>
                </p:cNvSpPr>
                <p:nvPr/>
              </p:nvSpPr>
              <p:spPr bwMode="blackWhite">
                <a:xfrm>
                  <a:off x="441" y="813"/>
                  <a:ext cx="4861" cy="143"/>
                </a:xfrm>
                <a:prstGeom prst="rect">
                  <a:avLst/>
                </a:prstGeom>
                <a:noFill/>
                <a:ln>
                  <a:noFill/>
                </a:ln>
                <a:effectLst/>
                <a:extLst>
                  <a:ext uri="{909E8E84-426E-40dd-AFC4-6F175D3DCCD1}">
                    <a14:hiddenFill xmlns:a14="http://schemas.microsoft.com/office/drawing/2010/main" xmlns="">
                      <a:solidFill>
                        <a:srgbClr val="DDDDDD"/>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anchor="ctr"/>
                <a:lstStyle/>
                <a:p>
                  <a:pPr algn="ctr" eaLnBrk="0" hangingPunct="0"/>
                  <a:r>
                    <a:rPr lang="en-US" sz="1900" b="1">
                      <a:solidFill>
                        <a:srgbClr val="008000"/>
                      </a:solidFill>
                      <a:latin typeface="Arial" charset="0"/>
                    </a:rPr>
                    <a:t>1. Corporate Governance</a:t>
                  </a:r>
                </a:p>
              </p:txBody>
            </p:sp>
            <p:sp>
              <p:nvSpPr>
                <p:cNvPr id="82977" name="Rectangle 33"/>
                <p:cNvSpPr>
                  <a:spLocks noChangeArrowheads="1"/>
                </p:cNvSpPr>
                <p:nvPr/>
              </p:nvSpPr>
              <p:spPr bwMode="blackWhite">
                <a:xfrm>
                  <a:off x="486" y="966"/>
                  <a:ext cx="4855" cy="2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a:lstStyle/>
                <a:p>
                  <a:pPr algn="ctr" eaLnBrk="0" hangingPunct="0"/>
                  <a:r>
                    <a:rPr lang="en-US" sz="1800" b="1">
                      <a:latin typeface="Arial" charset="0"/>
                    </a:rPr>
                    <a:t>Establish top-down risk management</a:t>
                  </a:r>
                </a:p>
              </p:txBody>
            </p:sp>
          </p:grpSp>
          <p:sp>
            <p:nvSpPr>
              <p:cNvPr id="82978" name="Rectangle 34"/>
              <p:cNvSpPr>
                <a:spLocks noChangeArrowheads="1"/>
              </p:cNvSpPr>
              <p:nvPr/>
            </p:nvSpPr>
            <p:spPr bwMode="auto">
              <a:xfrm>
                <a:off x="322" y="693"/>
                <a:ext cx="5097" cy="3316"/>
              </a:xfrm>
              <a:prstGeom prst="rect">
                <a:avLst/>
              </a:prstGeom>
              <a:noFill/>
              <a:ln w="19050">
                <a:solidFill>
                  <a:schemeClr val="hlink"/>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grpSp>
      </p:grpSp>
    </p:spTree>
    <p:extLst>
      <p:ext uri="{BB962C8B-B14F-4D97-AF65-F5344CB8AC3E}">
        <p14:creationId xmlns:p14="http://schemas.microsoft.com/office/powerpoint/2010/main" val="258554607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5"/>
          <p:cNvSpPr>
            <a:spLocks noGrp="1"/>
          </p:cNvSpPr>
          <p:nvPr>
            <p:ph type="sldNum" sz="quarter" idx="12"/>
          </p:nvPr>
        </p:nvSpPr>
        <p:spPr/>
        <p:txBody>
          <a:bodyPr/>
          <a:lstStyle/>
          <a:p>
            <a:fld id="{1CB3510C-0037-4EAC-A068-492B1ABF9C2A}" type="slidenum">
              <a:rPr lang="en-US"/>
              <a:pPr/>
              <a:t>11</a:t>
            </a:fld>
            <a:endParaRPr lang="en-US"/>
          </a:p>
        </p:txBody>
      </p:sp>
      <p:sp>
        <p:nvSpPr>
          <p:cNvPr id="128002" name="Rectangle 2"/>
          <p:cNvSpPr>
            <a:spLocks noGrp="1" noChangeArrowheads="1"/>
          </p:cNvSpPr>
          <p:nvPr>
            <p:ph type="title"/>
          </p:nvPr>
        </p:nvSpPr>
        <p:spPr/>
        <p:txBody>
          <a:bodyPr>
            <a:normAutofit/>
          </a:bodyPr>
          <a:lstStyle/>
          <a:p>
            <a:r>
              <a:rPr lang="en-US" sz="2800" b="1" dirty="0"/>
              <a:t>Benefits</a:t>
            </a:r>
          </a:p>
        </p:txBody>
      </p:sp>
      <p:sp>
        <p:nvSpPr>
          <p:cNvPr id="128003" name="Rectangle 3"/>
          <p:cNvSpPr>
            <a:spLocks noGrp="1" noChangeArrowheads="1"/>
          </p:cNvSpPr>
          <p:nvPr>
            <p:ph type="body" idx="1"/>
          </p:nvPr>
        </p:nvSpPr>
        <p:spPr/>
        <p:txBody>
          <a:bodyPr>
            <a:normAutofit fontScale="77500" lnSpcReduction="20000"/>
          </a:bodyPr>
          <a:lstStyle/>
          <a:p>
            <a:r>
              <a:rPr lang="en-US"/>
              <a:t>Broadens risk awareness</a:t>
            </a:r>
          </a:p>
          <a:p>
            <a:endParaRPr lang="en-US"/>
          </a:p>
          <a:p>
            <a:r>
              <a:rPr lang="en-US"/>
              <a:t>Aligns risk profile and strategy </a:t>
            </a:r>
          </a:p>
          <a:p>
            <a:endParaRPr lang="en-US"/>
          </a:p>
          <a:p>
            <a:r>
              <a:rPr lang="en-US"/>
              <a:t>Minimizes surprises and losses</a:t>
            </a:r>
          </a:p>
          <a:p>
            <a:endParaRPr lang="en-US"/>
          </a:p>
          <a:p>
            <a:r>
              <a:rPr lang="en-US"/>
              <a:t>Rationalizes capital requirements</a:t>
            </a:r>
          </a:p>
          <a:p>
            <a:endParaRPr lang="en-US"/>
          </a:p>
          <a:p>
            <a:r>
              <a:rPr lang="en-US"/>
              <a:t>Assures regulatory compliance</a:t>
            </a:r>
          </a:p>
          <a:p>
            <a:endParaRPr lang="en-US"/>
          </a:p>
          <a:p>
            <a:r>
              <a:rPr lang="en-US"/>
              <a:t>Improves ROE and shareholder value</a:t>
            </a:r>
          </a:p>
          <a:p>
            <a:endParaRPr lang="en-US"/>
          </a:p>
        </p:txBody>
      </p:sp>
    </p:spTree>
    <p:extLst>
      <p:ext uri="{BB962C8B-B14F-4D97-AF65-F5344CB8AC3E}">
        <p14:creationId xmlns:p14="http://schemas.microsoft.com/office/powerpoint/2010/main" val="387234857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Risk Impact Analysis</a:t>
            </a:r>
            <a:endParaRPr lang="ru-RU" sz="2800" b="1" dirty="0"/>
          </a:p>
        </p:txBody>
      </p:sp>
      <p:sp>
        <p:nvSpPr>
          <p:cNvPr id="4" name="Rectangle 3"/>
          <p:cNvSpPr txBox="1">
            <a:spLocks noChangeArrowheads="1"/>
          </p:cNvSpPr>
          <p:nvPr/>
        </p:nvSpPr>
        <p:spPr>
          <a:xfrm>
            <a:off x="1370013" y="1827213"/>
            <a:ext cx="7313612"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lnSpc>
                <a:spcPct val="90000"/>
              </a:lnSpc>
            </a:pPr>
            <a:r>
              <a:rPr lang="en-US" sz="2400" dirty="0" smtClean="0"/>
              <a:t>Input:</a:t>
            </a:r>
            <a:r>
              <a:rPr lang="en-US" dirty="0" smtClean="0"/>
              <a:t> </a:t>
            </a:r>
          </a:p>
          <a:p>
            <a:pPr lvl="2">
              <a:lnSpc>
                <a:spcPct val="90000"/>
              </a:lnSpc>
            </a:pPr>
            <a:r>
              <a:rPr lang="en-US" sz="2000" dirty="0" smtClean="0"/>
              <a:t>System mission</a:t>
            </a:r>
          </a:p>
          <a:p>
            <a:pPr lvl="2">
              <a:lnSpc>
                <a:spcPct val="90000"/>
              </a:lnSpc>
            </a:pPr>
            <a:r>
              <a:rPr lang="en-US" sz="2000" dirty="0" smtClean="0"/>
              <a:t>System and data criticality</a:t>
            </a:r>
          </a:p>
          <a:p>
            <a:pPr lvl="2">
              <a:lnSpc>
                <a:spcPct val="90000"/>
              </a:lnSpc>
            </a:pPr>
            <a:r>
              <a:rPr lang="en-US" sz="2000" dirty="0" smtClean="0"/>
              <a:t>System and data sensitivity</a:t>
            </a:r>
          </a:p>
          <a:p>
            <a:pPr lvl="1">
              <a:lnSpc>
                <a:spcPct val="90000"/>
              </a:lnSpc>
            </a:pPr>
            <a:r>
              <a:rPr lang="en-US" sz="2400" dirty="0" smtClean="0"/>
              <a:t>Analysis:</a:t>
            </a:r>
          </a:p>
          <a:p>
            <a:pPr lvl="1">
              <a:lnSpc>
                <a:spcPct val="90000"/>
              </a:lnSpc>
              <a:buFont typeface="Wingdings" pitchFamily="2" charset="2"/>
              <a:buNone/>
            </a:pPr>
            <a:r>
              <a:rPr lang="en-US" sz="2400" dirty="0" smtClean="0"/>
              <a:t> 	</a:t>
            </a:r>
            <a:r>
              <a:rPr lang="en-US" sz="2000" dirty="0" smtClean="0"/>
              <a:t>Adverse impact described in terms of loss or degradation of integrity, confidentiality, availability</a:t>
            </a:r>
          </a:p>
          <a:p>
            <a:pPr lvl="1">
              <a:lnSpc>
                <a:spcPct val="90000"/>
              </a:lnSpc>
            </a:pPr>
            <a:r>
              <a:rPr lang="en-US" sz="2400" dirty="0" smtClean="0"/>
              <a:t>Output:</a:t>
            </a:r>
            <a:r>
              <a:rPr lang="en-US" dirty="0" smtClean="0"/>
              <a:t> </a:t>
            </a:r>
          </a:p>
          <a:p>
            <a:pPr lvl="2">
              <a:lnSpc>
                <a:spcPct val="90000"/>
              </a:lnSpc>
              <a:buFont typeface="Wingdings" pitchFamily="2" charset="2"/>
              <a:buNone/>
            </a:pPr>
            <a:r>
              <a:rPr lang="en-US" sz="2000" dirty="0" smtClean="0"/>
              <a:t>Impact Rating of High, Medium or Low</a:t>
            </a:r>
          </a:p>
        </p:txBody>
      </p:sp>
    </p:spTree>
    <p:extLst>
      <p:ext uri="{BB962C8B-B14F-4D97-AF65-F5344CB8AC3E}">
        <p14:creationId xmlns:p14="http://schemas.microsoft.com/office/powerpoint/2010/main" val="3349953527"/>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199" y="0"/>
            <a:ext cx="8229600" cy="1143000"/>
          </a:xfrm>
        </p:spPr>
        <p:txBody>
          <a:bodyPr>
            <a:normAutofit fontScale="90000"/>
          </a:bodyPr>
          <a:lstStyle/>
          <a:p>
            <a:r>
              <a:rPr lang="en-US" sz="3100" b="1" dirty="0"/>
              <a:t>A set of screens for assessing obstacles to </a:t>
            </a:r>
            <a:r>
              <a:rPr lang="en-US" sz="3100" b="1" dirty="0" smtClean="0"/>
              <a:t>risk management</a:t>
            </a:r>
            <a:r>
              <a:rPr lang="en-US" sz="3100" b="1" dirty="0"/>
              <a:t>, and formulating </a:t>
            </a:r>
            <a:r>
              <a:rPr lang="en-US" sz="3100" b="1" dirty="0" smtClean="0"/>
              <a:t>policy</a:t>
            </a:r>
            <a:r>
              <a:rPr lang="en-US" i="1" dirty="0"/>
              <a:t> </a:t>
            </a:r>
            <a:r>
              <a:rPr lang="en-US" sz="3100" b="1" dirty="0" smtClean="0"/>
              <a:t>responses</a:t>
            </a:r>
            <a:endParaRPr lang="ru-RU" sz="3100" b="1"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124744"/>
            <a:ext cx="8928991" cy="51125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107504" y="6381328"/>
            <a:ext cx="3486660" cy="307777"/>
          </a:xfrm>
          <a:prstGeom prst="rect">
            <a:avLst/>
          </a:prstGeom>
          <a:noFill/>
        </p:spPr>
        <p:txBody>
          <a:bodyPr wrap="none" rtlCol="0">
            <a:spAutoFit/>
          </a:bodyPr>
          <a:lstStyle/>
          <a:p>
            <a:r>
              <a:rPr lang="en-US" sz="1400" i="1" dirty="0" smtClean="0"/>
              <a:t>Source: The World Development Report, 2014</a:t>
            </a:r>
            <a:endParaRPr lang="ru-RU" sz="1400" i="1" dirty="0"/>
          </a:p>
        </p:txBody>
      </p:sp>
    </p:spTree>
    <p:extLst>
      <p:ext uri="{BB962C8B-B14F-4D97-AF65-F5344CB8AC3E}">
        <p14:creationId xmlns:p14="http://schemas.microsoft.com/office/powerpoint/2010/main" val="4179921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PPP mechanisms</a:t>
            </a:r>
            <a:endParaRPr lang="ru-RU" sz="2800" b="1" dirty="0"/>
          </a:p>
        </p:txBody>
      </p:sp>
      <p:sp>
        <p:nvSpPr>
          <p:cNvPr id="3" name="Объект 2"/>
          <p:cNvSpPr>
            <a:spLocks noGrp="1"/>
          </p:cNvSpPr>
          <p:nvPr>
            <p:ph idx="1"/>
          </p:nvPr>
        </p:nvSpPr>
        <p:spPr>
          <a:xfrm>
            <a:off x="457200" y="1600200"/>
            <a:ext cx="8229600" cy="5069160"/>
          </a:xfrm>
        </p:spPr>
        <p:txBody>
          <a:bodyPr>
            <a:normAutofit fontScale="55000" lnSpcReduction="20000"/>
          </a:bodyPr>
          <a:lstStyle/>
          <a:p>
            <a:r>
              <a:rPr lang="en-US" dirty="0"/>
              <a:t>Public-private partnership is a very efficient way to expand the operations of </a:t>
            </a:r>
            <a:r>
              <a:rPr lang="en-US" dirty="0" smtClean="0"/>
              <a:t>transnational </a:t>
            </a:r>
            <a:r>
              <a:rPr lang="en-US" dirty="0"/>
              <a:t>corporations (TNCs) in </a:t>
            </a:r>
            <a:r>
              <a:rPr lang="en-US" dirty="0" smtClean="0"/>
              <a:t>developing countries </a:t>
            </a:r>
          </a:p>
          <a:p>
            <a:pPr lvl="1"/>
            <a:r>
              <a:rPr lang="en-US" dirty="0" smtClean="0"/>
              <a:t>effective </a:t>
            </a:r>
            <a:r>
              <a:rPr lang="en-US" dirty="0"/>
              <a:t>tool for integrating businesses into government IDA-related projects</a:t>
            </a:r>
            <a:r>
              <a:rPr lang="en-US" dirty="0" smtClean="0"/>
              <a:t>.</a:t>
            </a:r>
          </a:p>
          <a:p>
            <a:r>
              <a:rPr lang="en-US" dirty="0"/>
              <a:t>Public-private partnership in international development assistance offers a number of positive effects. </a:t>
            </a:r>
            <a:endParaRPr lang="en-US" dirty="0" smtClean="0"/>
          </a:p>
          <a:p>
            <a:pPr lvl="1"/>
            <a:r>
              <a:rPr lang="en-US" dirty="0" smtClean="0"/>
              <a:t>PPP </a:t>
            </a:r>
            <a:r>
              <a:rPr lang="en-US" dirty="0"/>
              <a:t>projects solve the problem of inefficient state regulation and market failures, as well as mitigate the risks related to financing development programs, offering an alternative for handling development </a:t>
            </a:r>
            <a:r>
              <a:rPr lang="en-US" dirty="0" smtClean="0"/>
              <a:t>problems;</a:t>
            </a:r>
          </a:p>
          <a:p>
            <a:pPr lvl="1"/>
            <a:r>
              <a:rPr lang="en-US" dirty="0" smtClean="0"/>
              <a:t>PPP </a:t>
            </a:r>
            <a:r>
              <a:rPr lang="en-US" dirty="0"/>
              <a:t>mechanisms within IDA present a novel approach for combining the resources and competencies of traditional and new IDA participants, who may share equally the risks and benefits of implementing non-hierarchical projects, while retaining their own goals and tasks at the same </a:t>
            </a:r>
            <a:r>
              <a:rPr lang="en-US" dirty="0" smtClean="0"/>
              <a:t>time;</a:t>
            </a:r>
          </a:p>
          <a:p>
            <a:pPr lvl="1"/>
            <a:r>
              <a:rPr lang="en-US" dirty="0" smtClean="0"/>
              <a:t>PPP </a:t>
            </a:r>
            <a:r>
              <a:rPr lang="en-US" dirty="0"/>
              <a:t>projects generate added value through optimization and synergy-related effects, which would be impossible if partners operated separately. </a:t>
            </a:r>
            <a:endParaRPr lang="en-US" dirty="0" smtClean="0"/>
          </a:p>
          <a:p>
            <a:pPr lvl="2"/>
            <a:r>
              <a:rPr lang="en-US" dirty="0" smtClean="0"/>
              <a:t>In </a:t>
            </a:r>
            <a:r>
              <a:rPr lang="en-US" dirty="0"/>
              <a:t>fact, the tool of PPP in IDA promotes the creation of a unique product able to promptly resolve problems within the poorest countries, i.e. helping solidify factors encouraging sustainable development. As far as the production of economic effects is concerned, both in the near and distant future such projects are not likely to be replaced by alternatives, in view of the low growth rates in the poorest countries. IDA appears to have acquired a trend where traditional PPP approaches are transformed through the emergence of multilateral partnerships that unite representatives of the public sector, private firms and NGOs. In many cases, this effect is triggered by the complexity of the IDA process which involves multiple goals of economic development of the poorest countries, the possibility of the negative net present value of the project, and the need for strengthening national institutions to ensure continuity in IDA project outcomes in the long term.</a:t>
            </a:r>
          </a:p>
          <a:p>
            <a:pPr marL="0" indent="0">
              <a:buNone/>
            </a:pPr>
            <a:r>
              <a:rPr lang="en-US" dirty="0"/>
              <a:t> </a:t>
            </a:r>
          </a:p>
          <a:p>
            <a:pPr lvl="1"/>
            <a:endParaRPr lang="en-US" dirty="0"/>
          </a:p>
          <a:p>
            <a:endParaRPr lang="ru-RU" dirty="0"/>
          </a:p>
        </p:txBody>
      </p:sp>
    </p:spTree>
    <p:extLst>
      <p:ext uri="{BB962C8B-B14F-4D97-AF65-F5344CB8AC3E}">
        <p14:creationId xmlns:p14="http://schemas.microsoft.com/office/powerpoint/2010/main" val="1753381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6415" y="0"/>
            <a:ext cx="8229600" cy="1143000"/>
          </a:xfrm>
        </p:spPr>
        <p:txBody>
          <a:bodyPr>
            <a:normAutofit/>
          </a:bodyPr>
          <a:lstStyle/>
          <a:p>
            <a:r>
              <a:rPr lang="en-US" sz="2800" b="1" dirty="0"/>
              <a:t>Types of PPPs in Basic Education, Public Health, and Water and Sanitation</a:t>
            </a:r>
            <a:endParaRPr lang="ru-RU" sz="2800" dirty="0"/>
          </a:p>
        </p:txBody>
      </p:sp>
      <p:sp>
        <p:nvSpPr>
          <p:cNvPr id="3" name="Объект 2"/>
          <p:cNvSpPr>
            <a:spLocks noGrp="1"/>
          </p:cNvSpPr>
          <p:nvPr>
            <p:ph idx="1"/>
          </p:nvPr>
        </p:nvSpPr>
        <p:spPr>
          <a:xfrm>
            <a:off x="466725" y="6309320"/>
            <a:ext cx="8229600" cy="320899"/>
          </a:xfrm>
        </p:spPr>
        <p:txBody>
          <a:bodyPr>
            <a:normAutofit fontScale="55000" lnSpcReduction="20000"/>
          </a:bodyPr>
          <a:lstStyle/>
          <a:p>
            <a:pPr marL="0" indent="0">
              <a:buNone/>
            </a:pPr>
            <a:r>
              <a:rPr lang="en-US" i="1" dirty="0" smtClean="0"/>
              <a:t>Source: World Economic Forum</a:t>
            </a:r>
            <a:endParaRPr lang="ru-RU" i="1"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415" y="1628800"/>
            <a:ext cx="8248650" cy="4562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9304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CSR mechanisms</a:t>
            </a:r>
            <a:endParaRPr lang="ru-RU" sz="2800" b="1" dirty="0"/>
          </a:p>
        </p:txBody>
      </p:sp>
      <p:sp>
        <p:nvSpPr>
          <p:cNvPr id="3" name="Объект 2"/>
          <p:cNvSpPr>
            <a:spLocks noGrp="1"/>
          </p:cNvSpPr>
          <p:nvPr>
            <p:ph idx="1"/>
          </p:nvPr>
        </p:nvSpPr>
        <p:spPr/>
        <p:txBody>
          <a:bodyPr>
            <a:normAutofit fontScale="62500" lnSpcReduction="20000"/>
          </a:bodyPr>
          <a:lstStyle/>
          <a:p>
            <a:r>
              <a:rPr lang="en-US" dirty="0"/>
              <a:t>Corporate social responsibility is another track for business participation in the </a:t>
            </a:r>
            <a:r>
              <a:rPr lang="en-US" dirty="0" smtClean="0"/>
              <a:t>IDA and managing the risks in developing countries; </a:t>
            </a:r>
          </a:p>
          <a:p>
            <a:r>
              <a:rPr lang="en-US" dirty="0" smtClean="0"/>
              <a:t>Usually</a:t>
            </a:r>
            <a:r>
              <a:rPr lang="en-US" dirty="0"/>
              <a:t>, firms regard CSR programs as an instrument to lower social risks and maintain the loyalty of current and potential clients in developing countries. </a:t>
            </a:r>
            <a:endParaRPr lang="en-US" dirty="0" smtClean="0"/>
          </a:p>
          <a:p>
            <a:r>
              <a:rPr lang="en-US" dirty="0" smtClean="0"/>
              <a:t>The </a:t>
            </a:r>
            <a:r>
              <a:rPr lang="en-US" dirty="0"/>
              <a:t>public sector regards CSR programs through the prism of lowering ecological and social risks, with multilateral and bilateral donors accentuating this point as well. </a:t>
            </a:r>
            <a:endParaRPr lang="en-US" dirty="0" smtClean="0"/>
          </a:p>
          <a:p>
            <a:pPr lvl="1"/>
            <a:r>
              <a:rPr lang="en-US" dirty="0" smtClean="0"/>
              <a:t>CSR </a:t>
            </a:r>
            <a:r>
              <a:rPr lang="en-US" dirty="0"/>
              <a:t>often becomes a realm where the activities of the businesses and donors in recipient countries play in tune.</a:t>
            </a:r>
          </a:p>
          <a:p>
            <a:r>
              <a:rPr lang="en-US" smtClean="0"/>
              <a:t>CSR </a:t>
            </a:r>
            <a:r>
              <a:rPr lang="en-US" dirty="0"/>
              <a:t>projects in developing countries are primarily related to the companies' implementation of certain international principles regulating socially responsible financing, first of all those recommended by international development banks like the IFC and IBRD, Asian Development Bank, and the African Development Bank, which vigorously support the processes of socio-economic development in the poorest countries.</a:t>
            </a:r>
          </a:p>
          <a:p>
            <a:endParaRPr lang="ru-RU" dirty="0"/>
          </a:p>
        </p:txBody>
      </p:sp>
    </p:spTree>
    <p:extLst>
      <p:ext uri="{BB962C8B-B14F-4D97-AF65-F5344CB8AC3E}">
        <p14:creationId xmlns:p14="http://schemas.microsoft.com/office/powerpoint/2010/main" val="1862035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Questions of the session</a:t>
            </a:r>
            <a:endParaRPr lang="ru-RU" sz="2800" b="1" dirty="0"/>
          </a:p>
        </p:txBody>
      </p:sp>
      <p:sp>
        <p:nvSpPr>
          <p:cNvPr id="3" name="Объект 2"/>
          <p:cNvSpPr>
            <a:spLocks noGrp="1"/>
          </p:cNvSpPr>
          <p:nvPr>
            <p:ph idx="1"/>
          </p:nvPr>
        </p:nvSpPr>
        <p:spPr/>
        <p:txBody>
          <a:bodyPr>
            <a:normAutofit fontScale="77500" lnSpcReduction="20000"/>
          </a:bodyPr>
          <a:lstStyle/>
          <a:p>
            <a:r>
              <a:rPr lang="en-US" dirty="0" smtClean="0"/>
              <a:t>The main </a:t>
            </a:r>
            <a:r>
              <a:rPr lang="en-US" dirty="0"/>
              <a:t>investment risks existing in developing </a:t>
            </a:r>
            <a:r>
              <a:rPr lang="en-US" dirty="0" smtClean="0"/>
              <a:t>countries;</a:t>
            </a:r>
          </a:p>
          <a:p>
            <a:r>
              <a:rPr lang="en-GB" dirty="0"/>
              <a:t>T</a:t>
            </a:r>
            <a:r>
              <a:rPr lang="en-GB" dirty="0" smtClean="0"/>
              <a:t>he </a:t>
            </a:r>
            <a:r>
              <a:rPr lang="en-GB" dirty="0"/>
              <a:t>role of governments and donors in reducing the risks for </a:t>
            </a:r>
            <a:r>
              <a:rPr lang="en-GB" dirty="0" smtClean="0"/>
              <a:t>investors;</a:t>
            </a:r>
          </a:p>
          <a:p>
            <a:r>
              <a:rPr lang="en-GB" dirty="0"/>
              <a:t>T</a:t>
            </a:r>
            <a:r>
              <a:rPr lang="en-GB" dirty="0" smtClean="0"/>
              <a:t>he </a:t>
            </a:r>
            <a:r>
              <a:rPr lang="en-GB" dirty="0"/>
              <a:t>engagement of international business for improving the business climate in those countries, where it </a:t>
            </a:r>
            <a:r>
              <a:rPr lang="en-GB" dirty="0" smtClean="0"/>
              <a:t>operates; </a:t>
            </a:r>
          </a:p>
          <a:p>
            <a:r>
              <a:rPr lang="en-GB" dirty="0" smtClean="0"/>
              <a:t>CSR </a:t>
            </a:r>
            <a:r>
              <a:rPr lang="en-GB" dirty="0"/>
              <a:t>and </a:t>
            </a:r>
            <a:r>
              <a:rPr lang="en-GB" dirty="0" smtClean="0"/>
              <a:t>PPP as mechanisms </a:t>
            </a:r>
            <a:r>
              <a:rPr lang="en-GB" dirty="0"/>
              <a:t>in mobilizing resources for development needs and investment climate improvement. </a:t>
            </a:r>
            <a:endParaRPr lang="ru-RU" dirty="0"/>
          </a:p>
          <a:p>
            <a:r>
              <a:rPr lang="en-GB" dirty="0" smtClean="0"/>
              <a:t>The </a:t>
            </a:r>
            <a:r>
              <a:rPr lang="en-GB" dirty="0"/>
              <a:t>methods to overcome investment-associated risks in developing countries, employed by BRICS </a:t>
            </a:r>
            <a:r>
              <a:rPr lang="en-GB" dirty="0" smtClean="0"/>
              <a:t>business;</a:t>
            </a:r>
          </a:p>
          <a:p>
            <a:r>
              <a:rPr lang="en-GB" dirty="0" smtClean="0"/>
              <a:t>How </a:t>
            </a:r>
            <a:r>
              <a:rPr lang="en-GB" dirty="0"/>
              <a:t>do these methods create an added value, which help them to compete with </a:t>
            </a:r>
            <a:r>
              <a:rPr lang="en-GB"/>
              <a:t>other </a:t>
            </a:r>
            <a:r>
              <a:rPr lang="en-GB" smtClean="0"/>
              <a:t>investors</a:t>
            </a:r>
            <a:r>
              <a:rPr lang="en-GB"/>
              <a:t>?</a:t>
            </a:r>
            <a:endParaRPr lang="ru-RU" dirty="0"/>
          </a:p>
        </p:txBody>
      </p:sp>
    </p:spTree>
    <p:extLst>
      <p:ext uri="{BB962C8B-B14F-4D97-AF65-F5344CB8AC3E}">
        <p14:creationId xmlns:p14="http://schemas.microsoft.com/office/powerpoint/2010/main" val="3381484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796"/>
            <a:ext cx="8964488" cy="936104"/>
          </a:xfrm>
        </p:spPr>
        <p:txBody>
          <a:bodyPr>
            <a:noAutofit/>
          </a:bodyPr>
          <a:lstStyle/>
          <a:p>
            <a:r>
              <a:rPr lang="en-US" sz="2800" b="1" dirty="0"/>
              <a:t>The risk </a:t>
            </a:r>
            <a:r>
              <a:rPr lang="en-US" sz="2800" b="1" dirty="0" smtClean="0"/>
              <a:t>chain</a:t>
            </a:r>
            <a:endParaRPr lang="ru-RU" sz="2800" b="1" dirty="0"/>
          </a:p>
        </p:txBody>
      </p:sp>
      <p:sp>
        <p:nvSpPr>
          <p:cNvPr id="3" name="Объект 2"/>
          <p:cNvSpPr>
            <a:spLocks noGrp="1"/>
          </p:cNvSpPr>
          <p:nvPr>
            <p:ph idx="1"/>
          </p:nvPr>
        </p:nvSpPr>
        <p:spPr>
          <a:xfrm>
            <a:off x="186230" y="5157192"/>
            <a:ext cx="8229600" cy="464915"/>
          </a:xfrm>
        </p:spPr>
        <p:txBody>
          <a:bodyPr>
            <a:noAutofit/>
          </a:bodyPr>
          <a:lstStyle/>
          <a:p>
            <a:pPr marL="0" indent="0">
              <a:buNone/>
            </a:pPr>
            <a:r>
              <a:rPr lang="en-US" sz="1400" dirty="0" smtClean="0"/>
              <a:t>Note: </a:t>
            </a:r>
            <a:r>
              <a:rPr lang="en-US" sz="1400" dirty="0"/>
              <a:t>The feedback arrows in the risk chain diagram represent the potential for the outcomes of past shocks to affect exposure </a:t>
            </a:r>
            <a:r>
              <a:rPr lang="en-US" sz="1400" dirty="0" smtClean="0"/>
              <a:t>and internal</a:t>
            </a:r>
            <a:r>
              <a:rPr lang="en-US" sz="1400" dirty="0"/>
              <a:t> </a:t>
            </a:r>
            <a:r>
              <a:rPr lang="en-US" sz="1400" dirty="0" smtClean="0"/>
              <a:t>conditions</a:t>
            </a:r>
            <a:r>
              <a:rPr lang="en-US" sz="1400" dirty="0"/>
              <a:t>, as well as the propensity for future shocks. Similarly, the effectiveness of people’s risk management can </a:t>
            </a:r>
            <a:r>
              <a:rPr lang="en-US" sz="1400" dirty="0" smtClean="0"/>
              <a:t>significantly affect </a:t>
            </a:r>
            <a:r>
              <a:rPr lang="en-US" sz="1400" dirty="0"/>
              <a:t>the nature of and propensity for future shocks.</a:t>
            </a:r>
            <a:endParaRPr lang="ru-RU" sz="1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908720"/>
            <a:ext cx="5832648" cy="3792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6660233" y="1464149"/>
            <a:ext cx="2304256" cy="1477328"/>
          </a:xfrm>
          <a:prstGeom prst="rect">
            <a:avLst/>
          </a:prstGeom>
          <a:noFill/>
        </p:spPr>
        <p:txBody>
          <a:bodyPr wrap="square" rtlCol="0">
            <a:spAutoFit/>
          </a:bodyPr>
          <a:lstStyle/>
          <a:p>
            <a:r>
              <a:rPr lang="en-US" i="1" dirty="0"/>
              <a:t>The nature and extent of outcomes depend on shocks, exposure, internal conditions, and risk management</a:t>
            </a:r>
            <a:endParaRPr lang="ru-RU" dirty="0"/>
          </a:p>
        </p:txBody>
      </p:sp>
      <p:sp>
        <p:nvSpPr>
          <p:cNvPr id="5" name="TextBox 4"/>
          <p:cNvSpPr txBox="1"/>
          <p:nvPr/>
        </p:nvSpPr>
        <p:spPr>
          <a:xfrm>
            <a:off x="186230" y="4701357"/>
            <a:ext cx="3486660" cy="307777"/>
          </a:xfrm>
          <a:prstGeom prst="rect">
            <a:avLst/>
          </a:prstGeom>
          <a:noFill/>
        </p:spPr>
        <p:txBody>
          <a:bodyPr wrap="none" rtlCol="0">
            <a:spAutoFit/>
          </a:bodyPr>
          <a:lstStyle/>
          <a:p>
            <a:r>
              <a:rPr lang="en-US" sz="1400" i="1" dirty="0" smtClean="0"/>
              <a:t>Source: The World Development Report, 2014</a:t>
            </a:r>
            <a:endParaRPr lang="ru-RU" sz="1400" i="1" dirty="0"/>
          </a:p>
        </p:txBody>
      </p:sp>
    </p:spTree>
    <p:extLst>
      <p:ext uri="{BB962C8B-B14F-4D97-AF65-F5344CB8AC3E}">
        <p14:creationId xmlns:p14="http://schemas.microsoft.com/office/powerpoint/2010/main" val="4108522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5121"/>
            <a:ext cx="8229600" cy="1143000"/>
          </a:xfrm>
        </p:spPr>
        <p:txBody>
          <a:bodyPr>
            <a:normAutofit/>
          </a:bodyPr>
          <a:lstStyle/>
          <a:p>
            <a:r>
              <a:rPr lang="en-US" sz="2800" b="1" dirty="0"/>
              <a:t>The role of risk-management in developing countries</a:t>
            </a:r>
            <a:endParaRPr lang="ru-RU" sz="2800" b="1" dirty="0"/>
          </a:p>
        </p:txBody>
      </p:sp>
      <p:sp>
        <p:nvSpPr>
          <p:cNvPr id="3" name="Объект 2"/>
          <p:cNvSpPr>
            <a:spLocks noGrp="1"/>
          </p:cNvSpPr>
          <p:nvPr>
            <p:ph idx="1"/>
          </p:nvPr>
        </p:nvSpPr>
        <p:spPr>
          <a:xfrm>
            <a:off x="180759" y="1369934"/>
            <a:ext cx="5626968" cy="1540768"/>
          </a:xfrm>
        </p:spPr>
        <p:txBody>
          <a:bodyPr>
            <a:normAutofit fontScale="85000" lnSpcReduction="10000"/>
          </a:bodyPr>
          <a:lstStyle/>
          <a:p>
            <a:r>
              <a:rPr lang="en-US" i="1" dirty="0"/>
              <a:t>The goal of risk </a:t>
            </a:r>
            <a:r>
              <a:rPr lang="en-US" i="1" dirty="0" smtClean="0"/>
              <a:t>management:</a:t>
            </a:r>
          </a:p>
          <a:p>
            <a:pPr lvl="1"/>
            <a:r>
              <a:rPr lang="en-US" dirty="0"/>
              <a:t>mitigate the losses </a:t>
            </a:r>
            <a:r>
              <a:rPr lang="en-US" dirty="0" smtClean="0"/>
              <a:t>and improve </a:t>
            </a:r>
            <a:r>
              <a:rPr lang="en-US" dirty="0"/>
              <a:t>the </a:t>
            </a:r>
            <a:r>
              <a:rPr lang="en-US" dirty="0" smtClean="0"/>
              <a:t>benefits that </a:t>
            </a:r>
            <a:r>
              <a:rPr lang="en-US" dirty="0"/>
              <a:t>people </a:t>
            </a:r>
            <a:r>
              <a:rPr lang="en-US" dirty="0" smtClean="0"/>
              <a:t>experience when </a:t>
            </a:r>
            <a:r>
              <a:rPr lang="en-US" dirty="0"/>
              <a:t>they face risk </a:t>
            </a:r>
            <a:r>
              <a:rPr lang="en-US" dirty="0" smtClean="0"/>
              <a:t>and opportunity</a:t>
            </a:r>
            <a:r>
              <a:rPr lang="en-US" dirty="0"/>
              <a:t>.</a:t>
            </a:r>
            <a:endParaRPr lang="en-US" dirty="0" smtClean="0"/>
          </a:p>
        </p:txBody>
      </p:sp>
      <p:sp>
        <p:nvSpPr>
          <p:cNvPr id="4" name="Прямоугольник 3"/>
          <p:cNvSpPr/>
          <p:nvPr/>
        </p:nvSpPr>
        <p:spPr>
          <a:xfrm>
            <a:off x="6536254" y="1484784"/>
            <a:ext cx="2592288"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i="1" dirty="0" smtClean="0"/>
              <a:t>NB: Risk </a:t>
            </a:r>
            <a:r>
              <a:rPr lang="en-US" i="1" dirty="0"/>
              <a:t>management can both increase economic returns and reduce the propensity for crises: there need not be a trade-off between resilience and growth</a:t>
            </a:r>
            <a:r>
              <a:rPr lang="en-US" dirty="0"/>
              <a:t>.</a:t>
            </a:r>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924944"/>
            <a:ext cx="6048672" cy="3495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p:cNvSpPr txBox="1"/>
          <p:nvPr/>
        </p:nvSpPr>
        <p:spPr>
          <a:xfrm>
            <a:off x="179512" y="6420619"/>
            <a:ext cx="3486660" cy="307777"/>
          </a:xfrm>
          <a:prstGeom prst="rect">
            <a:avLst/>
          </a:prstGeom>
          <a:noFill/>
        </p:spPr>
        <p:txBody>
          <a:bodyPr wrap="none" rtlCol="0">
            <a:spAutoFit/>
          </a:bodyPr>
          <a:lstStyle/>
          <a:p>
            <a:r>
              <a:rPr lang="en-US" sz="1400" i="1" dirty="0" smtClean="0"/>
              <a:t>Source: The World Development Report, 2014</a:t>
            </a:r>
            <a:endParaRPr lang="ru-RU" sz="1400" i="1" dirty="0"/>
          </a:p>
        </p:txBody>
      </p:sp>
    </p:spTree>
    <p:extLst>
      <p:ext uri="{BB962C8B-B14F-4D97-AF65-F5344CB8AC3E}">
        <p14:creationId xmlns:p14="http://schemas.microsoft.com/office/powerpoint/2010/main" val="736345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266"/>
            <a:ext cx="8229600" cy="1143000"/>
          </a:xfrm>
        </p:spPr>
        <p:txBody>
          <a:bodyPr>
            <a:normAutofit/>
          </a:bodyPr>
          <a:lstStyle/>
          <a:p>
            <a:r>
              <a:rPr lang="en-US" sz="2800" b="1" dirty="0"/>
              <a:t>The mechanisms to cope with risks in developing </a:t>
            </a:r>
            <a:r>
              <a:rPr lang="en-US" sz="2800" b="1" dirty="0" smtClean="0"/>
              <a:t>countries</a:t>
            </a:r>
            <a:endParaRPr lang="ru-RU" sz="2800" b="1" dirty="0"/>
          </a:p>
        </p:txBody>
      </p:sp>
      <p:sp>
        <p:nvSpPr>
          <p:cNvPr id="3" name="Объект 2"/>
          <p:cNvSpPr>
            <a:spLocks noGrp="1"/>
          </p:cNvSpPr>
          <p:nvPr>
            <p:ph idx="1"/>
          </p:nvPr>
        </p:nvSpPr>
        <p:spPr>
          <a:xfrm>
            <a:off x="457200" y="1600200"/>
            <a:ext cx="8229600" cy="5257800"/>
          </a:xfrm>
        </p:spPr>
        <p:txBody>
          <a:bodyPr>
            <a:normAutofit fontScale="55000" lnSpcReduction="20000"/>
          </a:bodyPr>
          <a:lstStyle/>
          <a:p>
            <a:r>
              <a:rPr lang="en-US" sz="3300" b="1" u="sng" dirty="0"/>
              <a:t>Knowledge</a:t>
            </a:r>
          </a:p>
          <a:p>
            <a:pPr lvl="1"/>
            <a:r>
              <a:rPr lang="en-US" dirty="0"/>
              <a:t>Increased information </a:t>
            </a:r>
            <a:r>
              <a:rPr lang="en-US" dirty="0" smtClean="0"/>
              <a:t>about risk </a:t>
            </a:r>
            <a:r>
              <a:rPr lang="en-US" dirty="0"/>
              <a:t>can help people better understand the </a:t>
            </a:r>
            <a:r>
              <a:rPr lang="en-US" dirty="0" smtClean="0"/>
              <a:t>nature and </a:t>
            </a:r>
            <a:r>
              <a:rPr lang="en-US" dirty="0"/>
              <a:t>likelihood of risks </a:t>
            </a:r>
            <a:r>
              <a:rPr lang="en-US" dirty="0" smtClean="0"/>
              <a:t>they </a:t>
            </a:r>
            <a:r>
              <a:rPr lang="en-US" dirty="0"/>
              <a:t>may face, thus </a:t>
            </a:r>
            <a:r>
              <a:rPr lang="en-US" dirty="0" smtClean="0"/>
              <a:t>reducing uncertainty.</a:t>
            </a:r>
          </a:p>
          <a:p>
            <a:r>
              <a:rPr lang="en-US" sz="3300" b="1" u="sng" dirty="0"/>
              <a:t>Protection</a:t>
            </a:r>
          </a:p>
          <a:p>
            <a:pPr lvl="1"/>
            <a:r>
              <a:rPr lang="en-US" dirty="0" smtClean="0"/>
              <a:t>action </a:t>
            </a:r>
            <a:r>
              <a:rPr lang="en-US" dirty="0"/>
              <a:t>to prevent </a:t>
            </a:r>
            <a:r>
              <a:rPr lang="en-US" dirty="0" smtClean="0"/>
              <a:t>negative shocks </a:t>
            </a:r>
            <a:r>
              <a:rPr lang="en-US" dirty="0"/>
              <a:t>from occurring or to mitigate their </a:t>
            </a:r>
            <a:r>
              <a:rPr lang="en-US" dirty="0" smtClean="0"/>
              <a:t>impact; </a:t>
            </a:r>
          </a:p>
          <a:p>
            <a:pPr lvl="1"/>
            <a:r>
              <a:rPr lang="en-US" dirty="0"/>
              <a:t>a</a:t>
            </a:r>
            <a:r>
              <a:rPr lang="en-US" dirty="0" smtClean="0"/>
              <a:t>ctions </a:t>
            </a:r>
            <a:r>
              <a:rPr lang="en-US" dirty="0"/>
              <a:t>to increase the propensity for </a:t>
            </a:r>
            <a:r>
              <a:rPr lang="en-US" dirty="0" smtClean="0"/>
              <a:t>positive shocks </a:t>
            </a:r>
            <a:r>
              <a:rPr lang="en-US" dirty="0"/>
              <a:t>and gains from </a:t>
            </a:r>
            <a:r>
              <a:rPr lang="en-US" dirty="0" smtClean="0"/>
              <a:t>them; protection </a:t>
            </a:r>
            <a:r>
              <a:rPr lang="en-US" dirty="0"/>
              <a:t>can be </a:t>
            </a:r>
            <a:r>
              <a:rPr lang="en-US" dirty="0" smtClean="0"/>
              <a:t>self-provided, purchased </a:t>
            </a:r>
            <a:r>
              <a:rPr lang="en-US" dirty="0"/>
              <a:t>from the market, or </a:t>
            </a:r>
            <a:r>
              <a:rPr lang="en-US" dirty="0" smtClean="0"/>
              <a:t>provided publicly </a:t>
            </a:r>
            <a:r>
              <a:rPr lang="en-US" dirty="0"/>
              <a:t>by the community or the state</a:t>
            </a:r>
            <a:r>
              <a:rPr lang="en-US" dirty="0" smtClean="0"/>
              <a:t>.</a:t>
            </a:r>
          </a:p>
          <a:p>
            <a:r>
              <a:rPr lang="en-US" sz="3300" b="1" u="sng" dirty="0"/>
              <a:t>Insurance</a:t>
            </a:r>
          </a:p>
          <a:p>
            <a:pPr lvl="1"/>
            <a:r>
              <a:rPr lang="en-US" dirty="0" smtClean="0"/>
              <a:t>instruments </a:t>
            </a:r>
            <a:r>
              <a:rPr lang="en-US" dirty="0"/>
              <a:t>that </a:t>
            </a:r>
            <a:r>
              <a:rPr lang="en-US" dirty="0" smtClean="0"/>
              <a:t>transfer resources</a:t>
            </a:r>
            <a:r>
              <a:rPr lang="en-US" dirty="0"/>
              <a:t> </a:t>
            </a:r>
            <a:r>
              <a:rPr lang="en-US" dirty="0" smtClean="0"/>
              <a:t>between </a:t>
            </a:r>
            <a:r>
              <a:rPr lang="en-US" dirty="0"/>
              <a:t>good and </a:t>
            </a:r>
            <a:r>
              <a:rPr lang="en-US" dirty="0" smtClean="0"/>
              <a:t>bad times </a:t>
            </a:r>
            <a:r>
              <a:rPr lang="en-US" dirty="0"/>
              <a:t>(savings, formal insurance </a:t>
            </a:r>
            <a:r>
              <a:rPr lang="en-US" dirty="0" smtClean="0"/>
              <a:t>contracts, loans</a:t>
            </a:r>
            <a:r>
              <a:rPr lang="en-US" dirty="0"/>
              <a:t>, credit lines, </a:t>
            </a:r>
            <a:r>
              <a:rPr lang="en-US" dirty="0" smtClean="0"/>
              <a:t>hedging instruments</a:t>
            </a:r>
            <a:r>
              <a:rPr lang="en-US" dirty="0"/>
              <a:t>), </a:t>
            </a:r>
            <a:endParaRPr lang="en-US" dirty="0" smtClean="0"/>
          </a:p>
          <a:p>
            <a:pPr lvl="1"/>
            <a:r>
              <a:rPr lang="en-US" dirty="0" smtClean="0"/>
              <a:t>means of transferring </a:t>
            </a:r>
            <a:r>
              <a:rPr lang="en-US" dirty="0"/>
              <a:t>resources to </a:t>
            </a:r>
            <a:r>
              <a:rPr lang="en-US" dirty="0" smtClean="0"/>
              <a:t>those especially in </a:t>
            </a:r>
            <a:r>
              <a:rPr lang="en-US" dirty="0"/>
              <a:t>need in bad </a:t>
            </a:r>
            <a:r>
              <a:rPr lang="en-US" dirty="0" smtClean="0"/>
              <a:t>times: </a:t>
            </a:r>
          </a:p>
          <a:p>
            <a:pPr lvl="2"/>
            <a:r>
              <a:rPr lang="en-US" dirty="0"/>
              <a:t>S</a:t>
            </a:r>
            <a:r>
              <a:rPr lang="en-US" dirty="0" smtClean="0"/>
              <a:t>ocial </a:t>
            </a:r>
            <a:r>
              <a:rPr lang="en-US" dirty="0"/>
              <a:t>safety nets, </a:t>
            </a:r>
            <a:r>
              <a:rPr lang="en-US" dirty="0" smtClean="0"/>
              <a:t>community support</a:t>
            </a:r>
            <a:r>
              <a:rPr lang="en-US" dirty="0"/>
              <a:t>, or other </a:t>
            </a:r>
            <a:r>
              <a:rPr lang="en-US" dirty="0" smtClean="0"/>
              <a:t>risk-pooling mechanisms.</a:t>
            </a:r>
          </a:p>
          <a:p>
            <a:r>
              <a:rPr lang="en-US" b="1" u="sng" dirty="0" smtClean="0"/>
              <a:t>Preparation</a:t>
            </a:r>
          </a:p>
          <a:p>
            <a:pPr lvl="1"/>
            <a:r>
              <a:rPr lang="en-US" dirty="0"/>
              <a:t>t</a:t>
            </a:r>
            <a:r>
              <a:rPr lang="en-US" dirty="0" smtClean="0"/>
              <a:t>ogether</a:t>
            </a:r>
            <a:r>
              <a:rPr lang="en-US" dirty="0"/>
              <a:t>, knowledge, insurance, and protection </a:t>
            </a:r>
            <a:r>
              <a:rPr lang="en-US" dirty="0" smtClean="0"/>
              <a:t>constitute preparation </a:t>
            </a:r>
            <a:r>
              <a:rPr lang="en-US" dirty="0"/>
              <a:t>(or ex ante risk management</a:t>
            </a:r>
            <a:r>
              <a:rPr lang="en-US" dirty="0" smtClean="0"/>
              <a:t>);</a:t>
            </a:r>
          </a:p>
          <a:p>
            <a:r>
              <a:rPr lang="en-US" sz="3300" b="1" u="sng" dirty="0"/>
              <a:t>Coping </a:t>
            </a:r>
          </a:p>
          <a:p>
            <a:pPr lvl="1"/>
            <a:r>
              <a:rPr lang="en-US" dirty="0" smtClean="0"/>
              <a:t>(</a:t>
            </a:r>
            <a:r>
              <a:rPr lang="en-US" dirty="0"/>
              <a:t>ex post risk management) encompasses </a:t>
            </a:r>
            <a:r>
              <a:rPr lang="en-US" dirty="0" smtClean="0"/>
              <a:t>all actions </a:t>
            </a:r>
            <a:r>
              <a:rPr lang="en-US" dirty="0"/>
              <a:t>that are taken once a risk (or alternatively </a:t>
            </a:r>
            <a:r>
              <a:rPr lang="en-US" dirty="0" smtClean="0"/>
              <a:t>an opportunity</a:t>
            </a:r>
            <a:r>
              <a:rPr lang="en-US" dirty="0"/>
              <a:t>) has materialized. </a:t>
            </a:r>
            <a:endParaRPr lang="en-US" dirty="0" smtClean="0"/>
          </a:p>
          <a:p>
            <a:pPr lvl="1"/>
            <a:r>
              <a:rPr lang="en-US" dirty="0" smtClean="0"/>
              <a:t>updating </a:t>
            </a:r>
            <a:r>
              <a:rPr lang="en-US" dirty="0"/>
              <a:t>relevant knowledge by assessing the </a:t>
            </a:r>
            <a:r>
              <a:rPr lang="en-US" dirty="0" smtClean="0"/>
              <a:t>new </a:t>
            </a:r>
            <a:r>
              <a:rPr lang="en-US" dirty="0"/>
              <a:t>situation and then implementing necessary </a:t>
            </a:r>
            <a:r>
              <a:rPr lang="en-US" dirty="0" smtClean="0"/>
              <a:t>and available </a:t>
            </a:r>
            <a:r>
              <a:rPr lang="en-US" dirty="0"/>
              <a:t>responses.</a:t>
            </a:r>
            <a:endParaRPr lang="ru-RU" i="1" dirty="0"/>
          </a:p>
        </p:txBody>
      </p:sp>
    </p:spTree>
    <p:extLst>
      <p:ext uri="{BB962C8B-B14F-4D97-AF65-F5344CB8AC3E}">
        <p14:creationId xmlns:p14="http://schemas.microsoft.com/office/powerpoint/2010/main" val="85497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en-US" sz="2800" b="1" dirty="0"/>
              <a:t>The measures to cope with risks in developing countries</a:t>
            </a:r>
            <a:endParaRPr lang="ru-RU" sz="2800" b="1" dirty="0"/>
          </a:p>
        </p:txBody>
      </p:sp>
      <p:sp>
        <p:nvSpPr>
          <p:cNvPr id="3" name="Объект 2"/>
          <p:cNvSpPr>
            <a:spLocks noGrp="1"/>
          </p:cNvSpPr>
          <p:nvPr>
            <p:ph idx="1"/>
          </p:nvPr>
        </p:nvSpPr>
        <p:spPr/>
        <p:txBody>
          <a:bodyPr>
            <a:normAutofit lnSpcReduction="10000"/>
          </a:bodyPr>
          <a:lstStyle/>
          <a:p>
            <a:r>
              <a:rPr lang="en-US" u="sng" dirty="0"/>
              <a:t>Worker, consumer, and </a:t>
            </a:r>
            <a:r>
              <a:rPr lang="en-US" u="sng" dirty="0" smtClean="0"/>
              <a:t>environmental protection:</a:t>
            </a:r>
          </a:p>
          <a:p>
            <a:pPr lvl="1"/>
            <a:r>
              <a:rPr lang="en-US" dirty="0"/>
              <a:t>facilitating the development and </a:t>
            </a:r>
            <a:r>
              <a:rPr lang="en-US" dirty="0" smtClean="0"/>
              <a:t>implementation of </a:t>
            </a:r>
            <a:r>
              <a:rPr lang="en-US" dirty="0"/>
              <a:t>employment standards and </a:t>
            </a:r>
            <a:r>
              <a:rPr lang="en-US" dirty="0" smtClean="0"/>
              <a:t>production processes </a:t>
            </a:r>
            <a:r>
              <a:rPr lang="en-US" dirty="0"/>
              <a:t>that protect workers, consumers, </a:t>
            </a:r>
            <a:r>
              <a:rPr lang="en-US" dirty="0" smtClean="0"/>
              <a:t>and the </a:t>
            </a:r>
            <a:r>
              <a:rPr lang="en-US" dirty="0"/>
              <a:t>environment.</a:t>
            </a:r>
            <a:endParaRPr lang="en-US" i="1" dirty="0" smtClean="0"/>
          </a:p>
          <a:p>
            <a:r>
              <a:rPr lang="en-US" u="sng" dirty="0"/>
              <a:t>Resource reallocation and </a:t>
            </a:r>
            <a:r>
              <a:rPr lang="en-US" u="sng" dirty="0" smtClean="0"/>
              <a:t>innovation:</a:t>
            </a:r>
          </a:p>
          <a:p>
            <a:pPr lvl="1"/>
            <a:r>
              <a:rPr lang="en-US" dirty="0"/>
              <a:t>enterprises shift resources, expand </a:t>
            </a:r>
            <a:r>
              <a:rPr lang="en-US" dirty="0" smtClean="0"/>
              <a:t>and contract</a:t>
            </a:r>
            <a:r>
              <a:rPr lang="en-US" dirty="0"/>
              <a:t>, and enter and exit </a:t>
            </a:r>
            <a:r>
              <a:rPr lang="en-US" dirty="0" smtClean="0"/>
              <a:t>markets;</a:t>
            </a:r>
          </a:p>
          <a:p>
            <a:r>
              <a:rPr lang="en-US" u="sng" dirty="0"/>
              <a:t>Risk </a:t>
            </a:r>
            <a:r>
              <a:rPr lang="en-US" u="sng" dirty="0" smtClean="0"/>
              <a:t>sharing</a:t>
            </a:r>
            <a:endParaRPr lang="en-US" u="sng" dirty="0"/>
          </a:p>
          <a:p>
            <a:pPr lvl="2"/>
            <a:endParaRPr lang="en-US" i="1" dirty="0" smtClean="0"/>
          </a:p>
          <a:p>
            <a:endParaRPr lang="ru-RU" dirty="0"/>
          </a:p>
        </p:txBody>
      </p:sp>
    </p:spTree>
    <p:extLst>
      <p:ext uri="{BB962C8B-B14F-4D97-AF65-F5344CB8AC3E}">
        <p14:creationId xmlns:p14="http://schemas.microsoft.com/office/powerpoint/2010/main" val="3681535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 y="11266"/>
            <a:ext cx="8229600" cy="825446"/>
          </a:xfrm>
        </p:spPr>
        <p:txBody>
          <a:bodyPr>
            <a:normAutofit/>
          </a:bodyPr>
          <a:lstStyle/>
          <a:p>
            <a:r>
              <a:rPr lang="en-US" sz="2800" b="1" dirty="0" smtClean="0"/>
              <a:t>Obstacles </a:t>
            </a:r>
            <a:r>
              <a:rPr lang="en-US" sz="2800" b="1" dirty="0"/>
              <a:t>in managing risks</a:t>
            </a:r>
            <a:endParaRPr lang="ru-RU" sz="2800" b="1" dirty="0"/>
          </a:p>
        </p:txBody>
      </p:sp>
      <p:sp>
        <p:nvSpPr>
          <p:cNvPr id="3" name="Объект 2"/>
          <p:cNvSpPr>
            <a:spLocks noGrp="1"/>
          </p:cNvSpPr>
          <p:nvPr>
            <p:ph idx="1"/>
          </p:nvPr>
        </p:nvSpPr>
        <p:spPr>
          <a:xfrm>
            <a:off x="415574" y="6093296"/>
            <a:ext cx="8229600" cy="608931"/>
          </a:xfrm>
        </p:spPr>
        <p:txBody>
          <a:bodyPr>
            <a:noAutofit/>
          </a:bodyPr>
          <a:lstStyle/>
          <a:p>
            <a:pPr marL="0" indent="0">
              <a:buNone/>
            </a:pPr>
            <a:r>
              <a:rPr lang="en-US" sz="1400" dirty="0" smtClean="0"/>
              <a:t>NB: Identifying risks is </a:t>
            </a:r>
            <a:r>
              <a:rPr lang="en-US" sz="1400" dirty="0"/>
              <a:t>not enough: </a:t>
            </a:r>
            <a:r>
              <a:rPr lang="en-US" sz="1400" dirty="0" smtClean="0"/>
              <a:t>the obstacles </a:t>
            </a:r>
            <a:r>
              <a:rPr lang="en-US" sz="1400" dirty="0"/>
              <a:t>to </a:t>
            </a:r>
            <a:r>
              <a:rPr lang="en-US" sz="1400" dirty="0" smtClean="0"/>
              <a:t>risk management </a:t>
            </a:r>
            <a:r>
              <a:rPr lang="en-US" sz="1400" dirty="0"/>
              <a:t>must </a:t>
            </a:r>
            <a:r>
              <a:rPr lang="en-US" sz="1400" dirty="0" smtClean="0"/>
              <a:t>also be </a:t>
            </a:r>
            <a:r>
              <a:rPr lang="en-US" sz="1400" dirty="0"/>
              <a:t>identified, </a:t>
            </a:r>
            <a:r>
              <a:rPr lang="en-US" sz="1400" dirty="0" smtClean="0"/>
              <a:t>prioritized, and </a:t>
            </a:r>
            <a:r>
              <a:rPr lang="en-US" sz="1400" dirty="0"/>
              <a:t>addressed </a:t>
            </a:r>
            <a:r>
              <a:rPr lang="en-US" sz="1400" dirty="0" smtClean="0"/>
              <a:t>through private and public </a:t>
            </a:r>
            <a:r>
              <a:rPr lang="en-US" sz="1400" dirty="0"/>
              <a:t>action.</a:t>
            </a:r>
            <a:endParaRPr lang="ru-RU" sz="14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0612" y="836712"/>
            <a:ext cx="8424936" cy="47525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407189" y="5589240"/>
            <a:ext cx="3486660" cy="307777"/>
          </a:xfrm>
          <a:prstGeom prst="rect">
            <a:avLst/>
          </a:prstGeom>
          <a:noFill/>
        </p:spPr>
        <p:txBody>
          <a:bodyPr wrap="none" rtlCol="0">
            <a:spAutoFit/>
          </a:bodyPr>
          <a:lstStyle/>
          <a:p>
            <a:r>
              <a:rPr lang="en-US" sz="1400" i="1" dirty="0" smtClean="0"/>
              <a:t>Source: The World Development Report, 2014</a:t>
            </a:r>
            <a:endParaRPr lang="ru-RU" sz="1400" i="1" dirty="0"/>
          </a:p>
        </p:txBody>
      </p:sp>
    </p:spTree>
    <p:extLst>
      <p:ext uri="{BB962C8B-B14F-4D97-AF65-F5344CB8AC3E}">
        <p14:creationId xmlns:p14="http://schemas.microsoft.com/office/powerpoint/2010/main" val="1393850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Номер слайда 5"/>
          <p:cNvSpPr>
            <a:spLocks noGrp="1"/>
          </p:cNvSpPr>
          <p:nvPr>
            <p:ph type="sldNum" sz="quarter" idx="12"/>
          </p:nvPr>
        </p:nvSpPr>
        <p:spPr/>
        <p:txBody>
          <a:bodyPr/>
          <a:lstStyle/>
          <a:p>
            <a:fld id="{A0289B81-AE62-4F89-8B66-81CA31E8D492}" type="slidenum">
              <a:rPr lang="en-US"/>
              <a:pPr/>
              <a:t>8</a:t>
            </a:fld>
            <a:endParaRPr lang="en-US"/>
          </a:p>
        </p:txBody>
      </p:sp>
      <p:sp>
        <p:nvSpPr>
          <p:cNvPr id="114690" name="Rectangle 2"/>
          <p:cNvSpPr>
            <a:spLocks noGrp="1" noChangeArrowheads="1"/>
          </p:cNvSpPr>
          <p:nvPr>
            <p:ph type="title"/>
          </p:nvPr>
        </p:nvSpPr>
        <p:spPr/>
        <p:txBody>
          <a:bodyPr>
            <a:normAutofit/>
          </a:bodyPr>
          <a:lstStyle/>
          <a:p>
            <a:r>
              <a:rPr lang="en-US" sz="2800" b="1" dirty="0"/>
              <a:t>Interdependence of Risks for Business</a:t>
            </a:r>
          </a:p>
        </p:txBody>
      </p:sp>
      <p:grpSp>
        <p:nvGrpSpPr>
          <p:cNvPr id="114692" name="Group 4"/>
          <p:cNvGrpSpPr>
            <a:grpSpLocks/>
          </p:cNvGrpSpPr>
          <p:nvPr/>
        </p:nvGrpSpPr>
        <p:grpSpPr bwMode="auto">
          <a:xfrm>
            <a:off x="427038" y="1524000"/>
            <a:ext cx="8172450" cy="4892675"/>
            <a:chOff x="269" y="1142"/>
            <a:chExt cx="5148" cy="3082"/>
          </a:xfrm>
        </p:grpSpPr>
        <p:sp>
          <p:nvSpPr>
            <p:cNvPr id="114693" name="Oval 5"/>
            <p:cNvSpPr>
              <a:spLocks noChangeArrowheads="1"/>
            </p:cNvSpPr>
            <p:nvPr/>
          </p:nvSpPr>
          <p:spPr bwMode="auto">
            <a:xfrm>
              <a:off x="365" y="2337"/>
              <a:ext cx="1215" cy="1215"/>
            </a:xfrm>
            <a:prstGeom prst="ellipse">
              <a:avLst/>
            </a:prstGeom>
            <a:solidFill>
              <a:srgbClr val="99FF99">
                <a:alpha val="50000"/>
              </a:srgbClr>
            </a:solidFill>
            <a:ln w="127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spAutoFit/>
            </a:bodyPr>
            <a:lstStyle/>
            <a:p>
              <a:endParaRPr lang="ru-RU"/>
            </a:p>
          </p:txBody>
        </p:sp>
        <p:sp>
          <p:nvSpPr>
            <p:cNvPr id="114694" name="Oval 6"/>
            <p:cNvSpPr>
              <a:spLocks noChangeArrowheads="1"/>
            </p:cNvSpPr>
            <p:nvPr/>
          </p:nvSpPr>
          <p:spPr bwMode="auto">
            <a:xfrm>
              <a:off x="1341" y="2337"/>
              <a:ext cx="1215" cy="1215"/>
            </a:xfrm>
            <a:prstGeom prst="ellipse">
              <a:avLst/>
            </a:prstGeom>
            <a:solidFill>
              <a:srgbClr val="FFFF66">
                <a:alpha val="50000"/>
              </a:srgbClr>
            </a:solidFill>
            <a:ln w="127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spAutoFit/>
            </a:bodyPr>
            <a:lstStyle/>
            <a:p>
              <a:endParaRPr lang="ru-RU"/>
            </a:p>
          </p:txBody>
        </p:sp>
        <p:sp>
          <p:nvSpPr>
            <p:cNvPr id="114695" name="Oval 7"/>
            <p:cNvSpPr>
              <a:spLocks noChangeArrowheads="1"/>
            </p:cNvSpPr>
            <p:nvPr/>
          </p:nvSpPr>
          <p:spPr bwMode="auto">
            <a:xfrm>
              <a:off x="863" y="1616"/>
              <a:ext cx="1215" cy="1215"/>
            </a:xfrm>
            <a:prstGeom prst="ellipse">
              <a:avLst/>
            </a:prstGeom>
            <a:solidFill>
              <a:srgbClr val="0099FF">
                <a:alpha val="50000"/>
              </a:srgbClr>
            </a:solidFill>
            <a:ln w="127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spAutoFit/>
            </a:bodyPr>
            <a:lstStyle/>
            <a:p>
              <a:endParaRPr lang="ru-RU"/>
            </a:p>
          </p:txBody>
        </p:sp>
        <p:sp>
          <p:nvSpPr>
            <p:cNvPr id="114696" name="Text Box 8"/>
            <p:cNvSpPr txBox="1">
              <a:spLocks noChangeArrowheads="1"/>
            </p:cNvSpPr>
            <p:nvPr/>
          </p:nvSpPr>
          <p:spPr bwMode="auto">
            <a:xfrm>
              <a:off x="499" y="2861"/>
              <a:ext cx="860" cy="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600" b="1" dirty="0">
                  <a:latin typeface="Arial" charset="0"/>
                </a:rPr>
                <a:t>Business Risk</a:t>
              </a:r>
            </a:p>
          </p:txBody>
        </p:sp>
        <p:sp>
          <p:nvSpPr>
            <p:cNvPr id="114697" name="Text Box 9"/>
            <p:cNvSpPr txBox="1">
              <a:spLocks noChangeArrowheads="1"/>
            </p:cNvSpPr>
            <p:nvPr/>
          </p:nvSpPr>
          <p:spPr bwMode="auto">
            <a:xfrm>
              <a:off x="1589" y="2869"/>
              <a:ext cx="860" cy="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600" b="1">
                  <a:latin typeface="Arial" charset="0"/>
                </a:rPr>
                <a:t>Operational</a:t>
              </a:r>
              <a:br>
                <a:rPr lang="en-US" sz="1600" b="1">
                  <a:latin typeface="Arial" charset="0"/>
                </a:rPr>
              </a:br>
              <a:r>
                <a:rPr lang="en-US" sz="1600" b="1">
                  <a:latin typeface="Arial" charset="0"/>
                </a:rPr>
                <a:t>Risk</a:t>
              </a:r>
            </a:p>
          </p:txBody>
        </p:sp>
        <p:sp>
          <p:nvSpPr>
            <p:cNvPr id="114698" name="Text Box 10"/>
            <p:cNvSpPr txBox="1">
              <a:spLocks noChangeArrowheads="1"/>
            </p:cNvSpPr>
            <p:nvPr/>
          </p:nvSpPr>
          <p:spPr bwMode="auto">
            <a:xfrm>
              <a:off x="1034" y="1990"/>
              <a:ext cx="860" cy="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600" b="1">
                  <a:latin typeface="Arial" charset="0"/>
                </a:rPr>
                <a:t>Financial</a:t>
              </a:r>
              <a:br>
                <a:rPr lang="en-US" sz="1600" b="1">
                  <a:latin typeface="Arial" charset="0"/>
                </a:rPr>
              </a:br>
              <a:r>
                <a:rPr lang="en-US" sz="1600" b="1">
                  <a:latin typeface="Arial" charset="0"/>
                </a:rPr>
                <a:t>Risk</a:t>
              </a:r>
            </a:p>
          </p:txBody>
        </p:sp>
        <p:grpSp>
          <p:nvGrpSpPr>
            <p:cNvPr id="114699" name="Group 11"/>
            <p:cNvGrpSpPr>
              <a:grpSpLocks/>
            </p:cNvGrpSpPr>
            <p:nvPr/>
          </p:nvGrpSpPr>
          <p:grpSpPr bwMode="auto">
            <a:xfrm>
              <a:off x="504" y="2911"/>
              <a:ext cx="940" cy="1103"/>
              <a:chOff x="308" y="2399"/>
              <a:chExt cx="1144" cy="1331"/>
            </a:xfrm>
          </p:grpSpPr>
          <p:sp>
            <p:nvSpPr>
              <p:cNvPr id="114700" name="Text Box 12"/>
              <p:cNvSpPr txBox="1">
                <a:spLocks noChangeArrowheads="1"/>
              </p:cNvSpPr>
              <p:nvPr/>
            </p:nvSpPr>
            <p:spPr bwMode="auto">
              <a:xfrm>
                <a:off x="308" y="3314"/>
                <a:ext cx="970" cy="4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200" b="1">
                    <a:latin typeface="Arial" charset="0"/>
                  </a:rPr>
                  <a:t>IT and business process outsourcing</a:t>
                </a:r>
              </a:p>
            </p:txBody>
          </p:sp>
          <p:sp>
            <p:nvSpPr>
              <p:cNvPr id="114701" name="Line 13"/>
              <p:cNvSpPr>
                <a:spLocks noChangeShapeType="1"/>
              </p:cNvSpPr>
              <p:nvPr/>
            </p:nvSpPr>
            <p:spPr bwMode="auto">
              <a:xfrm flipV="1">
                <a:off x="915" y="2399"/>
                <a:ext cx="537" cy="868"/>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spAutoFit/>
              </a:bodyPr>
              <a:lstStyle/>
              <a:p>
                <a:endParaRPr lang="ru-RU"/>
              </a:p>
            </p:txBody>
          </p:sp>
        </p:grpSp>
        <p:grpSp>
          <p:nvGrpSpPr>
            <p:cNvPr id="114702" name="Group 14"/>
            <p:cNvGrpSpPr>
              <a:grpSpLocks/>
            </p:cNvGrpSpPr>
            <p:nvPr/>
          </p:nvGrpSpPr>
          <p:grpSpPr bwMode="auto">
            <a:xfrm>
              <a:off x="1516" y="2564"/>
              <a:ext cx="898" cy="1444"/>
              <a:chOff x="1524" y="2004"/>
              <a:chExt cx="970" cy="1693"/>
            </a:xfrm>
          </p:grpSpPr>
          <p:sp>
            <p:nvSpPr>
              <p:cNvPr id="114703" name="Text Box 15"/>
              <p:cNvSpPr txBox="1">
                <a:spLocks noChangeArrowheads="1"/>
              </p:cNvSpPr>
              <p:nvPr/>
            </p:nvSpPr>
            <p:spPr bwMode="auto">
              <a:xfrm>
                <a:off x="1524" y="3292"/>
                <a:ext cx="970" cy="4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200" b="1">
                    <a:latin typeface="Arial" charset="0"/>
                  </a:rPr>
                  <a:t>Derivatives documentation and counterparty risk</a:t>
                </a:r>
              </a:p>
            </p:txBody>
          </p:sp>
          <p:sp>
            <p:nvSpPr>
              <p:cNvPr id="114704" name="Line 16"/>
              <p:cNvSpPr>
                <a:spLocks noChangeShapeType="1"/>
              </p:cNvSpPr>
              <p:nvPr/>
            </p:nvSpPr>
            <p:spPr bwMode="auto">
              <a:xfrm flipH="1" flipV="1">
                <a:off x="1736" y="2004"/>
                <a:ext cx="102" cy="1215"/>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spAutoFit/>
              </a:bodyPr>
              <a:lstStyle/>
              <a:p>
                <a:endParaRPr lang="ru-RU"/>
              </a:p>
            </p:txBody>
          </p:sp>
        </p:grpSp>
        <p:grpSp>
          <p:nvGrpSpPr>
            <p:cNvPr id="114705" name="Group 17"/>
            <p:cNvGrpSpPr>
              <a:grpSpLocks/>
            </p:cNvGrpSpPr>
            <p:nvPr/>
          </p:nvGrpSpPr>
          <p:grpSpPr bwMode="auto">
            <a:xfrm>
              <a:off x="269" y="1431"/>
              <a:ext cx="970" cy="1088"/>
              <a:chOff x="269" y="983"/>
              <a:chExt cx="970" cy="1088"/>
            </a:xfrm>
          </p:grpSpPr>
          <p:sp>
            <p:nvSpPr>
              <p:cNvPr id="114706" name="Text Box 18"/>
              <p:cNvSpPr txBox="1">
                <a:spLocks noChangeArrowheads="1"/>
              </p:cNvSpPr>
              <p:nvPr/>
            </p:nvSpPr>
            <p:spPr bwMode="auto">
              <a:xfrm>
                <a:off x="269" y="983"/>
                <a:ext cx="970" cy="2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200" b="1" dirty="0" smtClean="0">
                    <a:latin typeface="Arial" charset="0"/>
                  </a:rPr>
                  <a:t>risk </a:t>
                </a:r>
                <a:r>
                  <a:rPr lang="en-US" sz="1200" b="1" dirty="0">
                    <a:latin typeface="Arial" charset="0"/>
                  </a:rPr>
                  <a:t>in a new foreign market</a:t>
                </a:r>
              </a:p>
            </p:txBody>
          </p:sp>
          <p:sp>
            <p:nvSpPr>
              <p:cNvPr id="114707" name="Line 19"/>
              <p:cNvSpPr>
                <a:spLocks noChangeShapeType="1"/>
              </p:cNvSpPr>
              <p:nvPr/>
            </p:nvSpPr>
            <p:spPr bwMode="auto">
              <a:xfrm>
                <a:off x="688" y="1290"/>
                <a:ext cx="426" cy="781"/>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spAutoFit/>
              </a:bodyPr>
              <a:lstStyle/>
              <a:p>
                <a:endParaRPr lang="ru-RU"/>
              </a:p>
            </p:txBody>
          </p:sp>
        </p:grpSp>
        <p:sp>
          <p:nvSpPr>
            <p:cNvPr id="114708" name="Text Box 20"/>
            <p:cNvSpPr txBox="1">
              <a:spLocks noChangeArrowheads="1"/>
            </p:cNvSpPr>
            <p:nvPr/>
          </p:nvSpPr>
          <p:spPr bwMode="auto">
            <a:xfrm>
              <a:off x="378" y="1177"/>
              <a:ext cx="2123"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eaLnBrk="0" hangingPunct="0">
                <a:spcBef>
                  <a:spcPct val="50000"/>
                </a:spcBef>
              </a:pPr>
              <a:r>
                <a:rPr lang="en-US" sz="2000" b="1" dirty="0">
                  <a:solidFill>
                    <a:srgbClr val="000066"/>
                  </a:solidFill>
                  <a:latin typeface="Arial" charset="0"/>
                </a:rPr>
                <a:t>Enterprise-Wide Risks</a:t>
              </a:r>
            </a:p>
          </p:txBody>
        </p:sp>
        <p:grpSp>
          <p:nvGrpSpPr>
            <p:cNvPr id="114709" name="Group 21"/>
            <p:cNvGrpSpPr>
              <a:grpSpLocks/>
            </p:cNvGrpSpPr>
            <p:nvPr/>
          </p:nvGrpSpPr>
          <p:grpSpPr bwMode="auto">
            <a:xfrm>
              <a:off x="1725" y="1142"/>
              <a:ext cx="3646" cy="2863"/>
              <a:chOff x="1925" y="694"/>
              <a:chExt cx="3646" cy="2863"/>
            </a:xfrm>
          </p:grpSpPr>
          <p:sp>
            <p:nvSpPr>
              <p:cNvPr id="114710" name="AutoShape 22"/>
              <p:cNvSpPr>
                <a:spLocks noChangeArrowheads="1"/>
              </p:cNvSpPr>
              <p:nvPr/>
            </p:nvSpPr>
            <p:spPr bwMode="auto">
              <a:xfrm rot="16200000">
                <a:off x="1028" y="1605"/>
                <a:ext cx="2844" cy="1049"/>
              </a:xfrm>
              <a:prstGeom prst="triangle">
                <a:avLst>
                  <a:gd name="adj" fmla="val 69333"/>
                </a:avLst>
              </a:prstGeom>
              <a:noFill/>
              <a:ln w="127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sp>
            <p:nvSpPr>
              <p:cNvPr id="114711" name="Rectangle 23"/>
              <p:cNvSpPr>
                <a:spLocks noChangeArrowheads="1"/>
              </p:cNvSpPr>
              <p:nvPr/>
            </p:nvSpPr>
            <p:spPr bwMode="auto">
              <a:xfrm>
                <a:off x="2960" y="694"/>
                <a:ext cx="2611" cy="2863"/>
              </a:xfrm>
              <a:prstGeom prst="rect">
                <a:avLst/>
              </a:prstGeom>
              <a:solidFill>
                <a:schemeClr val="hlink">
                  <a:alpha val="50000"/>
                </a:schemeClr>
              </a:solidFill>
              <a:ln w="12700">
                <a:solidFill>
                  <a:schemeClr val="accent1"/>
                </a:solidFill>
                <a:miter lim="800000"/>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sp>
            <p:nvSpPr>
              <p:cNvPr id="114712" name="Text Box 24"/>
              <p:cNvSpPr txBox="1">
                <a:spLocks noChangeArrowheads="1"/>
              </p:cNvSpPr>
              <p:nvPr/>
            </p:nvSpPr>
            <p:spPr bwMode="auto">
              <a:xfrm>
                <a:off x="3032" y="758"/>
                <a:ext cx="2123"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eaLnBrk="0" hangingPunct="0">
                  <a:spcBef>
                    <a:spcPct val="50000"/>
                  </a:spcBef>
                </a:pPr>
                <a:r>
                  <a:rPr lang="en-US" sz="2000" b="1">
                    <a:solidFill>
                      <a:srgbClr val="000066"/>
                    </a:solidFill>
                    <a:latin typeface="Arial" charset="0"/>
                  </a:rPr>
                  <a:t>Financial Risks</a:t>
                </a:r>
              </a:p>
            </p:txBody>
          </p:sp>
          <p:sp>
            <p:nvSpPr>
              <p:cNvPr id="114713" name="Oval 25"/>
              <p:cNvSpPr>
                <a:spLocks noChangeArrowheads="1"/>
              </p:cNvSpPr>
              <p:nvPr/>
            </p:nvSpPr>
            <p:spPr bwMode="auto">
              <a:xfrm>
                <a:off x="3221" y="1022"/>
                <a:ext cx="1215" cy="1215"/>
              </a:xfrm>
              <a:prstGeom prst="ellipse">
                <a:avLst/>
              </a:prstGeom>
              <a:solidFill>
                <a:srgbClr val="FF9966">
                  <a:alpha val="50000"/>
                </a:srgbClr>
              </a:solidFill>
              <a:ln w="127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spAutoFit/>
              </a:bodyPr>
              <a:lstStyle/>
              <a:p>
                <a:endParaRPr lang="ru-RU"/>
              </a:p>
            </p:txBody>
          </p:sp>
          <p:sp>
            <p:nvSpPr>
              <p:cNvPr id="114714" name="Text Box 26"/>
              <p:cNvSpPr txBox="1">
                <a:spLocks noChangeArrowheads="1"/>
              </p:cNvSpPr>
              <p:nvPr/>
            </p:nvSpPr>
            <p:spPr bwMode="auto">
              <a:xfrm>
                <a:off x="3340" y="1434"/>
                <a:ext cx="860" cy="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600" b="1">
                    <a:latin typeface="Arial" charset="0"/>
                  </a:rPr>
                  <a:t>Market</a:t>
                </a:r>
                <a:br>
                  <a:rPr lang="en-US" sz="1600" b="1">
                    <a:latin typeface="Arial" charset="0"/>
                  </a:rPr>
                </a:br>
                <a:r>
                  <a:rPr lang="en-US" sz="1600" b="1">
                    <a:latin typeface="Arial" charset="0"/>
                  </a:rPr>
                  <a:t>Risk</a:t>
                </a:r>
              </a:p>
            </p:txBody>
          </p:sp>
          <p:sp>
            <p:nvSpPr>
              <p:cNvPr id="114715" name="Oval 27"/>
              <p:cNvSpPr>
                <a:spLocks noChangeArrowheads="1"/>
              </p:cNvSpPr>
              <p:nvPr/>
            </p:nvSpPr>
            <p:spPr bwMode="auto">
              <a:xfrm>
                <a:off x="3853" y="1724"/>
                <a:ext cx="1200" cy="1200"/>
              </a:xfrm>
              <a:prstGeom prst="ellipse">
                <a:avLst/>
              </a:prstGeom>
              <a:solidFill>
                <a:srgbClr val="FF99FF">
                  <a:alpha val="50000"/>
                </a:srgbClr>
              </a:solidFill>
              <a:ln w="127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sp>
            <p:nvSpPr>
              <p:cNvPr id="114716" name="Oval 28"/>
              <p:cNvSpPr>
                <a:spLocks noChangeArrowheads="1"/>
              </p:cNvSpPr>
              <p:nvPr/>
            </p:nvSpPr>
            <p:spPr bwMode="auto">
              <a:xfrm>
                <a:off x="3194" y="1940"/>
                <a:ext cx="859" cy="892"/>
              </a:xfrm>
              <a:prstGeom prst="ellipse">
                <a:avLst/>
              </a:prstGeom>
              <a:solidFill>
                <a:srgbClr val="CCECFF">
                  <a:alpha val="50000"/>
                </a:srgbClr>
              </a:solidFill>
              <a:ln w="127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sp>
            <p:nvSpPr>
              <p:cNvPr id="114717" name="Text Box 29"/>
              <p:cNvSpPr txBox="1">
                <a:spLocks noChangeArrowheads="1"/>
              </p:cNvSpPr>
              <p:nvPr/>
            </p:nvSpPr>
            <p:spPr bwMode="auto">
              <a:xfrm>
                <a:off x="3121" y="2327"/>
                <a:ext cx="860" cy="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600" b="1">
                    <a:latin typeface="Arial" charset="0"/>
                  </a:rPr>
                  <a:t>Liquidity</a:t>
                </a:r>
                <a:br>
                  <a:rPr lang="en-US" sz="1600" b="1">
                    <a:latin typeface="Arial" charset="0"/>
                  </a:rPr>
                </a:br>
                <a:r>
                  <a:rPr lang="en-US" sz="1600" b="1">
                    <a:latin typeface="Arial" charset="0"/>
                  </a:rPr>
                  <a:t>Risk</a:t>
                </a:r>
              </a:p>
            </p:txBody>
          </p:sp>
          <p:sp>
            <p:nvSpPr>
              <p:cNvPr id="114718" name="Text Box 30"/>
              <p:cNvSpPr txBox="1">
                <a:spLocks noChangeArrowheads="1"/>
              </p:cNvSpPr>
              <p:nvPr/>
            </p:nvSpPr>
            <p:spPr bwMode="auto">
              <a:xfrm>
                <a:off x="4070" y="2226"/>
                <a:ext cx="860" cy="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600" b="1">
                    <a:latin typeface="Arial" charset="0"/>
                  </a:rPr>
                  <a:t>Credit</a:t>
                </a:r>
                <a:br>
                  <a:rPr lang="en-US" sz="1600" b="1">
                    <a:latin typeface="Arial" charset="0"/>
                  </a:rPr>
                </a:br>
                <a:r>
                  <a:rPr lang="en-US" sz="1600" b="1">
                    <a:latin typeface="Arial" charset="0"/>
                  </a:rPr>
                  <a:t>Risk</a:t>
                </a:r>
              </a:p>
            </p:txBody>
          </p:sp>
        </p:grpSp>
        <p:grpSp>
          <p:nvGrpSpPr>
            <p:cNvPr id="114719" name="Group 31"/>
            <p:cNvGrpSpPr>
              <a:grpSpLocks/>
            </p:cNvGrpSpPr>
            <p:nvPr/>
          </p:nvGrpSpPr>
          <p:grpSpPr bwMode="auto">
            <a:xfrm>
              <a:off x="4013" y="1330"/>
              <a:ext cx="1201" cy="1035"/>
              <a:chOff x="4293" y="882"/>
              <a:chExt cx="1201" cy="1035"/>
            </a:xfrm>
          </p:grpSpPr>
          <p:sp>
            <p:nvSpPr>
              <p:cNvPr id="114720" name="Text Box 32"/>
              <p:cNvSpPr txBox="1">
                <a:spLocks noChangeArrowheads="1"/>
              </p:cNvSpPr>
              <p:nvPr/>
            </p:nvSpPr>
            <p:spPr bwMode="auto">
              <a:xfrm>
                <a:off x="4524" y="882"/>
                <a:ext cx="970" cy="3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200" b="1">
                    <a:latin typeface="Arial" charset="0"/>
                  </a:rPr>
                  <a:t>Credit Risk Associated with Investments</a:t>
                </a:r>
              </a:p>
            </p:txBody>
          </p:sp>
          <p:sp>
            <p:nvSpPr>
              <p:cNvPr id="114721" name="Line 33"/>
              <p:cNvSpPr>
                <a:spLocks noChangeShapeType="1"/>
              </p:cNvSpPr>
              <p:nvPr/>
            </p:nvSpPr>
            <p:spPr bwMode="auto">
              <a:xfrm flipH="1">
                <a:off x="4293" y="1317"/>
                <a:ext cx="513" cy="600"/>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grpSp>
        <p:grpSp>
          <p:nvGrpSpPr>
            <p:cNvPr id="114722" name="Group 34"/>
            <p:cNvGrpSpPr>
              <a:grpSpLocks/>
            </p:cNvGrpSpPr>
            <p:nvPr/>
          </p:nvGrpSpPr>
          <p:grpSpPr bwMode="auto">
            <a:xfrm>
              <a:off x="4252" y="3044"/>
              <a:ext cx="991" cy="872"/>
              <a:chOff x="4388" y="2596"/>
              <a:chExt cx="1135" cy="872"/>
            </a:xfrm>
          </p:grpSpPr>
          <p:sp>
            <p:nvSpPr>
              <p:cNvPr id="114723" name="Text Box 35"/>
              <p:cNvSpPr txBox="1">
                <a:spLocks noChangeArrowheads="1"/>
              </p:cNvSpPr>
              <p:nvPr/>
            </p:nvSpPr>
            <p:spPr bwMode="auto">
              <a:xfrm>
                <a:off x="4388" y="3008"/>
                <a:ext cx="1135" cy="4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200" b="1">
                    <a:latin typeface="Arial" charset="0"/>
                  </a:rPr>
                  <a:t>Credit Risk Associated with Borrowers and Counterparties</a:t>
                </a:r>
              </a:p>
            </p:txBody>
          </p:sp>
          <p:sp>
            <p:nvSpPr>
              <p:cNvPr id="114724" name="Line 36"/>
              <p:cNvSpPr>
                <a:spLocks noChangeShapeType="1"/>
              </p:cNvSpPr>
              <p:nvPr/>
            </p:nvSpPr>
            <p:spPr bwMode="auto">
              <a:xfrm flipH="1" flipV="1">
                <a:off x="4483" y="2596"/>
                <a:ext cx="173" cy="402"/>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spAutoFit/>
              </a:bodyPr>
              <a:lstStyle/>
              <a:p>
                <a:endParaRPr lang="ru-RU"/>
              </a:p>
            </p:txBody>
          </p:sp>
        </p:grpSp>
        <p:grpSp>
          <p:nvGrpSpPr>
            <p:cNvPr id="114725" name="Group 37"/>
            <p:cNvGrpSpPr>
              <a:grpSpLocks/>
            </p:cNvGrpSpPr>
            <p:nvPr/>
          </p:nvGrpSpPr>
          <p:grpSpPr bwMode="auto">
            <a:xfrm>
              <a:off x="2973" y="3162"/>
              <a:ext cx="1105" cy="697"/>
              <a:chOff x="3085" y="2769"/>
              <a:chExt cx="1105" cy="643"/>
            </a:xfrm>
          </p:grpSpPr>
          <p:sp>
            <p:nvSpPr>
              <p:cNvPr id="114726" name="Text Box 38"/>
              <p:cNvSpPr txBox="1">
                <a:spLocks noChangeArrowheads="1"/>
              </p:cNvSpPr>
              <p:nvPr/>
            </p:nvSpPr>
            <p:spPr bwMode="auto">
              <a:xfrm>
                <a:off x="3085" y="3306"/>
                <a:ext cx="1105" cy="1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200" b="1">
                    <a:latin typeface="Arial" charset="0"/>
                  </a:rPr>
                  <a:t>Funding Liquidity</a:t>
                </a:r>
              </a:p>
            </p:txBody>
          </p:sp>
          <p:sp>
            <p:nvSpPr>
              <p:cNvPr id="114727" name="Line 39"/>
              <p:cNvSpPr>
                <a:spLocks noChangeShapeType="1"/>
              </p:cNvSpPr>
              <p:nvPr/>
            </p:nvSpPr>
            <p:spPr bwMode="auto">
              <a:xfrm flipV="1">
                <a:off x="3504" y="2769"/>
                <a:ext cx="78" cy="458"/>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grpSp>
        <p:grpSp>
          <p:nvGrpSpPr>
            <p:cNvPr id="114728" name="Group 40"/>
            <p:cNvGrpSpPr>
              <a:grpSpLocks/>
            </p:cNvGrpSpPr>
            <p:nvPr/>
          </p:nvGrpSpPr>
          <p:grpSpPr bwMode="auto">
            <a:xfrm>
              <a:off x="3529" y="2000"/>
              <a:ext cx="1888" cy="589"/>
              <a:chOff x="3773" y="1564"/>
              <a:chExt cx="1888" cy="589"/>
            </a:xfrm>
          </p:grpSpPr>
          <p:sp>
            <p:nvSpPr>
              <p:cNvPr id="114729" name="Text Box 41"/>
              <p:cNvSpPr txBox="1">
                <a:spLocks noChangeArrowheads="1"/>
              </p:cNvSpPr>
              <p:nvPr/>
            </p:nvSpPr>
            <p:spPr bwMode="auto">
              <a:xfrm>
                <a:off x="4556" y="1564"/>
                <a:ext cx="1105" cy="1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spAutoFit/>
              </a:bodyPr>
              <a:lstStyle/>
              <a:p>
                <a:pPr algn="ctr" eaLnBrk="0" hangingPunct="0">
                  <a:spcBef>
                    <a:spcPct val="50000"/>
                  </a:spcBef>
                </a:pPr>
                <a:r>
                  <a:rPr lang="en-US" sz="1200" b="1">
                    <a:latin typeface="Arial" charset="0"/>
                  </a:rPr>
                  <a:t>Asset Liquidity</a:t>
                </a:r>
              </a:p>
            </p:txBody>
          </p:sp>
          <p:sp>
            <p:nvSpPr>
              <p:cNvPr id="114730" name="Line 42"/>
              <p:cNvSpPr>
                <a:spLocks noChangeShapeType="1"/>
              </p:cNvSpPr>
              <p:nvPr/>
            </p:nvSpPr>
            <p:spPr bwMode="auto">
              <a:xfrm flipH="1">
                <a:off x="3773" y="1719"/>
                <a:ext cx="1357" cy="434"/>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grpSp>
        <p:sp>
          <p:nvSpPr>
            <p:cNvPr id="114731" name="Rectangle 43"/>
            <p:cNvSpPr>
              <a:spLocks noChangeArrowheads="1"/>
            </p:cNvSpPr>
            <p:nvPr/>
          </p:nvSpPr>
          <p:spPr bwMode="auto">
            <a:xfrm>
              <a:off x="285" y="1160"/>
              <a:ext cx="2358" cy="3064"/>
            </a:xfrm>
            <a:prstGeom prst="rect">
              <a:avLst/>
            </a:prstGeom>
            <a:noFill/>
            <a:ln w="127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endParaRPr lang="ru-RU"/>
            </a:p>
          </p:txBody>
        </p:sp>
      </p:grpSp>
    </p:spTree>
    <p:extLst>
      <p:ext uri="{BB962C8B-B14F-4D97-AF65-F5344CB8AC3E}">
        <p14:creationId xmlns:p14="http://schemas.microsoft.com/office/powerpoint/2010/main" val="244565591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Нижний колонтитул 4"/>
          <p:cNvSpPr>
            <a:spLocks noGrp="1"/>
          </p:cNvSpPr>
          <p:nvPr>
            <p:ph type="ftr" sz="quarter" idx="11"/>
          </p:nvPr>
        </p:nvSpPr>
        <p:spPr/>
        <p:txBody>
          <a:bodyPr/>
          <a:lstStyle/>
          <a:p>
            <a:r>
              <a:rPr lang="en-US"/>
              <a:t>Risk Management Dept.</a:t>
            </a:r>
          </a:p>
        </p:txBody>
      </p:sp>
      <p:sp>
        <p:nvSpPr>
          <p:cNvPr id="18" name="Номер слайда 5"/>
          <p:cNvSpPr>
            <a:spLocks noGrp="1"/>
          </p:cNvSpPr>
          <p:nvPr>
            <p:ph type="sldNum" sz="quarter" idx="12"/>
          </p:nvPr>
        </p:nvSpPr>
        <p:spPr/>
        <p:txBody>
          <a:bodyPr/>
          <a:lstStyle/>
          <a:p>
            <a:fld id="{E6CE9A5A-8D81-454A-B756-589A7ECAC9E6}" type="slidenum">
              <a:rPr lang="en-US"/>
              <a:pPr/>
              <a:t>9</a:t>
            </a:fld>
            <a:endParaRPr lang="en-US"/>
          </a:p>
        </p:txBody>
      </p:sp>
      <p:sp>
        <p:nvSpPr>
          <p:cNvPr id="122882" name="Rectangle 2"/>
          <p:cNvSpPr>
            <a:spLocks noGrp="1" noChangeArrowheads="1"/>
          </p:cNvSpPr>
          <p:nvPr>
            <p:ph type="title"/>
          </p:nvPr>
        </p:nvSpPr>
        <p:spPr/>
        <p:txBody>
          <a:bodyPr>
            <a:normAutofit/>
          </a:bodyPr>
          <a:lstStyle/>
          <a:p>
            <a:r>
              <a:rPr lang="en-US" sz="2800" b="1" dirty="0"/>
              <a:t>Integrated Framework</a:t>
            </a:r>
          </a:p>
        </p:txBody>
      </p:sp>
      <p:grpSp>
        <p:nvGrpSpPr>
          <p:cNvPr id="122898" name="Group 18"/>
          <p:cNvGrpSpPr>
            <a:grpSpLocks/>
          </p:cNvGrpSpPr>
          <p:nvPr/>
        </p:nvGrpSpPr>
        <p:grpSpPr bwMode="auto">
          <a:xfrm>
            <a:off x="838200" y="1522413"/>
            <a:ext cx="7362825" cy="5124450"/>
            <a:chOff x="528" y="959"/>
            <a:chExt cx="4638" cy="3228"/>
          </a:xfrm>
        </p:grpSpPr>
        <p:sp>
          <p:nvSpPr>
            <p:cNvPr id="122885" name="Oval 5"/>
            <p:cNvSpPr>
              <a:spLocks noChangeArrowheads="1"/>
            </p:cNvSpPr>
            <p:nvPr/>
          </p:nvSpPr>
          <p:spPr bwMode="gray">
            <a:xfrm>
              <a:off x="1633" y="959"/>
              <a:ext cx="2716" cy="2718"/>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lstStyle/>
            <a:p>
              <a:endParaRPr lang="ru-RU"/>
            </a:p>
          </p:txBody>
        </p:sp>
        <p:sp>
          <p:nvSpPr>
            <p:cNvPr id="122886" name="Line 6"/>
            <p:cNvSpPr>
              <a:spLocks noChangeShapeType="1"/>
            </p:cNvSpPr>
            <p:nvPr/>
          </p:nvSpPr>
          <p:spPr bwMode="gray">
            <a:xfrm flipV="1">
              <a:off x="2316" y="1152"/>
              <a:ext cx="1375" cy="2347"/>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lstStyle/>
            <a:p>
              <a:endParaRPr lang="ru-RU"/>
            </a:p>
          </p:txBody>
        </p:sp>
        <p:sp>
          <p:nvSpPr>
            <p:cNvPr id="122887" name="Line 7"/>
            <p:cNvSpPr>
              <a:spLocks noChangeShapeType="1"/>
            </p:cNvSpPr>
            <p:nvPr/>
          </p:nvSpPr>
          <p:spPr bwMode="gray">
            <a:xfrm flipH="1" flipV="1">
              <a:off x="2263" y="1172"/>
              <a:ext cx="1488" cy="2284"/>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lstStyle/>
            <a:p>
              <a:endParaRPr lang="ru-RU"/>
            </a:p>
          </p:txBody>
        </p:sp>
        <p:sp>
          <p:nvSpPr>
            <p:cNvPr id="122888" name="Line 8"/>
            <p:cNvSpPr>
              <a:spLocks noChangeShapeType="1"/>
            </p:cNvSpPr>
            <p:nvPr/>
          </p:nvSpPr>
          <p:spPr bwMode="gray">
            <a:xfrm>
              <a:off x="1639" y="2258"/>
              <a:ext cx="2716" cy="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lstStyle/>
            <a:p>
              <a:endParaRPr lang="ru-RU"/>
            </a:p>
          </p:txBody>
        </p:sp>
        <p:sp>
          <p:nvSpPr>
            <p:cNvPr id="122889" name="Oval 9"/>
            <p:cNvSpPr>
              <a:spLocks noChangeArrowheads="1"/>
            </p:cNvSpPr>
            <p:nvPr/>
          </p:nvSpPr>
          <p:spPr bwMode="gray">
            <a:xfrm>
              <a:off x="2575" y="1841"/>
              <a:ext cx="832" cy="83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lIns="0" tIns="0" rIns="0" bIns="0" anchor="ctr"/>
            <a:lstStyle/>
            <a:p>
              <a:endParaRPr lang="ru-RU"/>
            </a:p>
          </p:txBody>
        </p:sp>
        <p:sp>
          <p:nvSpPr>
            <p:cNvPr id="122890" name="Text Box 10"/>
            <p:cNvSpPr txBox="1">
              <a:spLocks noChangeArrowheads="1"/>
            </p:cNvSpPr>
            <p:nvPr/>
          </p:nvSpPr>
          <p:spPr bwMode="gray">
            <a:xfrm>
              <a:off x="2583" y="1938"/>
              <a:ext cx="814" cy="5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pPr algn="ctr" eaLnBrk="0" hangingPunct="0">
                <a:spcBef>
                  <a:spcPct val="50000"/>
                </a:spcBef>
              </a:pPr>
              <a:r>
                <a:rPr lang="en-GB" sz="1400" b="1">
                  <a:latin typeface="Arial" charset="0"/>
                </a:rPr>
                <a:t>Risk and Economic Capital Measurement</a:t>
              </a:r>
            </a:p>
          </p:txBody>
        </p:sp>
        <p:sp>
          <p:nvSpPr>
            <p:cNvPr id="122891" name="Text Box 11"/>
            <p:cNvSpPr txBox="1">
              <a:spLocks noChangeArrowheads="1"/>
            </p:cNvSpPr>
            <p:nvPr/>
          </p:nvSpPr>
          <p:spPr bwMode="gray">
            <a:xfrm>
              <a:off x="2583" y="1058"/>
              <a:ext cx="814" cy="4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pPr algn="ctr" eaLnBrk="0" hangingPunct="0">
                <a:spcBef>
                  <a:spcPct val="50000"/>
                </a:spcBef>
              </a:pPr>
              <a:r>
                <a:rPr lang="en-GB" sz="1400" b="1">
                  <a:latin typeface="Arial" charset="0"/>
                </a:rPr>
                <a:t>Performance Measurement &amp; Management</a:t>
              </a:r>
            </a:p>
          </p:txBody>
        </p:sp>
        <p:sp>
          <p:nvSpPr>
            <p:cNvPr id="122892" name="Text Box 12"/>
            <p:cNvSpPr txBox="1">
              <a:spLocks noChangeArrowheads="1"/>
            </p:cNvSpPr>
            <p:nvPr/>
          </p:nvSpPr>
          <p:spPr bwMode="gray">
            <a:xfrm>
              <a:off x="1778" y="1651"/>
              <a:ext cx="814" cy="4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pPr algn="ctr" eaLnBrk="0" hangingPunct="0">
                <a:spcBef>
                  <a:spcPct val="50000"/>
                </a:spcBef>
              </a:pPr>
              <a:r>
                <a:rPr lang="en-GB" sz="1400" b="1">
                  <a:latin typeface="Arial" charset="0"/>
                </a:rPr>
                <a:t>Business Portfolio Management</a:t>
              </a:r>
            </a:p>
          </p:txBody>
        </p:sp>
        <p:sp>
          <p:nvSpPr>
            <p:cNvPr id="122893" name="Text Box 13"/>
            <p:cNvSpPr txBox="1">
              <a:spLocks noChangeArrowheads="1"/>
            </p:cNvSpPr>
            <p:nvPr/>
          </p:nvSpPr>
          <p:spPr bwMode="gray">
            <a:xfrm>
              <a:off x="3386" y="1589"/>
              <a:ext cx="815" cy="3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pPr algn="ctr" eaLnBrk="0" hangingPunct="0">
                <a:spcBef>
                  <a:spcPct val="50000"/>
                </a:spcBef>
              </a:pPr>
              <a:r>
                <a:rPr lang="en-GB" sz="1400" b="1" dirty="0" smtClean="0">
                  <a:latin typeface="Arial" charset="0"/>
                </a:rPr>
                <a:t>Investment</a:t>
              </a:r>
              <a:endParaRPr lang="en-GB" sz="1400" b="1" dirty="0">
                <a:latin typeface="Arial" charset="0"/>
              </a:endParaRPr>
            </a:p>
            <a:p>
              <a:pPr algn="ctr" eaLnBrk="0" hangingPunct="0">
                <a:spcBef>
                  <a:spcPct val="50000"/>
                </a:spcBef>
              </a:pPr>
              <a:r>
                <a:rPr lang="de-DE" sz="1400" b="1" dirty="0" err="1">
                  <a:latin typeface="Arial" charset="0"/>
                </a:rPr>
                <a:t>Strategy</a:t>
              </a:r>
              <a:endParaRPr lang="en-GB" sz="1400" b="1" dirty="0">
                <a:latin typeface="Arial" charset="0"/>
              </a:endParaRPr>
            </a:p>
          </p:txBody>
        </p:sp>
        <p:sp>
          <p:nvSpPr>
            <p:cNvPr id="122894" name="Text Box 14"/>
            <p:cNvSpPr txBox="1">
              <a:spLocks noChangeArrowheads="1"/>
            </p:cNvSpPr>
            <p:nvPr/>
          </p:nvSpPr>
          <p:spPr bwMode="gray">
            <a:xfrm>
              <a:off x="3432" y="2599"/>
              <a:ext cx="814" cy="1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pPr algn="ctr" eaLnBrk="0" hangingPunct="0">
                <a:spcBef>
                  <a:spcPct val="50000"/>
                </a:spcBef>
              </a:pPr>
              <a:r>
                <a:rPr lang="en-GB" sz="1400" b="1">
                  <a:latin typeface="Arial" charset="0"/>
                </a:rPr>
                <a:t>Pricing</a:t>
              </a:r>
            </a:p>
          </p:txBody>
        </p:sp>
        <p:sp>
          <p:nvSpPr>
            <p:cNvPr id="122895" name="Text Box 15"/>
            <p:cNvSpPr txBox="1">
              <a:spLocks noChangeArrowheads="1"/>
            </p:cNvSpPr>
            <p:nvPr/>
          </p:nvSpPr>
          <p:spPr bwMode="gray">
            <a:xfrm>
              <a:off x="2546" y="3156"/>
              <a:ext cx="952" cy="2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pPr algn="ctr" eaLnBrk="0" hangingPunct="0">
                <a:spcBef>
                  <a:spcPct val="50000"/>
                </a:spcBef>
              </a:pPr>
              <a:r>
                <a:rPr lang="en-GB" sz="1400" b="1">
                  <a:latin typeface="Arial" charset="0"/>
                </a:rPr>
                <a:t>Reinsurance Optimisation</a:t>
              </a:r>
            </a:p>
          </p:txBody>
        </p:sp>
        <p:sp>
          <p:nvSpPr>
            <p:cNvPr id="122896" name="Text Box 16"/>
            <p:cNvSpPr txBox="1">
              <a:spLocks noChangeArrowheads="1"/>
            </p:cNvSpPr>
            <p:nvPr/>
          </p:nvSpPr>
          <p:spPr bwMode="gray">
            <a:xfrm>
              <a:off x="1653" y="2608"/>
              <a:ext cx="952" cy="1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0" tIns="0" rIns="0" bIns="0" anchor="ctr">
              <a:spAutoFit/>
            </a:bodyPr>
            <a:lstStyle/>
            <a:p>
              <a:pPr algn="ctr" eaLnBrk="0" hangingPunct="0">
                <a:spcBef>
                  <a:spcPct val="50000"/>
                </a:spcBef>
              </a:pPr>
              <a:r>
                <a:rPr lang="en-GB" sz="1400" b="1">
                  <a:latin typeface="Arial" charset="0"/>
                </a:rPr>
                <a:t>Limit Setting</a:t>
              </a:r>
            </a:p>
          </p:txBody>
        </p:sp>
        <p:sp>
          <p:nvSpPr>
            <p:cNvPr id="122897" name="Text Box 17"/>
            <p:cNvSpPr txBox="1">
              <a:spLocks noChangeArrowheads="1"/>
            </p:cNvSpPr>
            <p:nvPr/>
          </p:nvSpPr>
          <p:spPr bwMode="auto">
            <a:xfrm>
              <a:off x="528" y="3696"/>
              <a:ext cx="4638" cy="4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225425" indent="-225425">
                <a:defRPr>
                  <a:solidFill>
                    <a:schemeClr val="tx1"/>
                  </a:solidFill>
                  <a:latin typeface="Arial" charset="0"/>
                </a:defRPr>
              </a:lvl1pPr>
              <a:lvl2pPr marL="45878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eaLnBrk="0" hangingPunct="0">
                <a:spcBef>
                  <a:spcPct val="50000"/>
                </a:spcBef>
                <a:buFontTx/>
                <a:buChar char="•"/>
              </a:pPr>
              <a:r>
                <a:rPr lang="en-US" sz="1800" b="1"/>
                <a:t>Common measurement standard leading to common language</a:t>
              </a:r>
            </a:p>
            <a:p>
              <a:pPr eaLnBrk="0" hangingPunct="0">
                <a:spcBef>
                  <a:spcPct val="50000"/>
                </a:spcBef>
                <a:buFontTx/>
                <a:buChar char="•"/>
              </a:pPr>
              <a:r>
                <a:rPr lang="en-US" sz="1800" b="1"/>
                <a:t>Common risk ‘currency’, interpretation as capital</a:t>
              </a:r>
            </a:p>
          </p:txBody>
        </p:sp>
      </p:grpSp>
    </p:spTree>
    <p:extLst>
      <p:ext uri="{BB962C8B-B14F-4D97-AF65-F5344CB8AC3E}">
        <p14:creationId xmlns:p14="http://schemas.microsoft.com/office/powerpoint/2010/main" val="260568603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529</TotalTime>
  <Words>1278</Words>
  <Application>Microsoft Office PowerPoint</Application>
  <PresentationFormat>On-screen Show (4:3)</PresentationFormat>
  <Paragraphs>134</Paragraphs>
  <Slides>16</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Тема Office</vt:lpstr>
      <vt:lpstr>Session 4. Managing the risks at the markets of developing countries </vt:lpstr>
      <vt:lpstr>Questions of the session</vt:lpstr>
      <vt:lpstr>The risk chain</vt:lpstr>
      <vt:lpstr>The role of risk-management in developing countries</vt:lpstr>
      <vt:lpstr>The mechanisms to cope with risks in developing countries</vt:lpstr>
      <vt:lpstr>The measures to cope with risks in developing countries</vt:lpstr>
      <vt:lpstr>Obstacles in managing risks</vt:lpstr>
      <vt:lpstr>Interdependence of Risks for Business</vt:lpstr>
      <vt:lpstr>Integrated Framework</vt:lpstr>
      <vt:lpstr>Integrated Framework</vt:lpstr>
      <vt:lpstr>Benefits</vt:lpstr>
      <vt:lpstr>Risk Impact Analysis</vt:lpstr>
      <vt:lpstr>A set of screens for assessing obstacles to risk management, and formulating policy responses</vt:lpstr>
      <vt:lpstr>PPP mechanisms</vt:lpstr>
      <vt:lpstr>Types of PPPs in Basic Education, Public Health, and Water and Sanitation</vt:lpstr>
      <vt:lpstr>CSR mechanisms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4. Managing the risks at the markets of developing countries</dc:title>
  <dc:creator>Юрий</dc:creator>
  <cp:lastModifiedBy>Beth Mudford</cp:lastModifiedBy>
  <cp:revision>40</cp:revision>
  <dcterms:created xsi:type="dcterms:W3CDTF">2013-11-17T18:42:38Z</dcterms:created>
  <dcterms:modified xsi:type="dcterms:W3CDTF">2014-12-02T15:39:29Z</dcterms:modified>
</cp:coreProperties>
</file>