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58" r:id="rId5"/>
    <p:sldId id="259" r:id="rId6"/>
    <p:sldId id="260"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13"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Session 6. The </a:t>
            </a:r>
            <a:r>
              <a:rPr lang="en-US" b="1" dirty="0"/>
              <a:t>Analysis of BRICS </a:t>
            </a:r>
            <a:r>
              <a:rPr lang="en-US" b="1" dirty="0" smtClean="0"/>
              <a:t>Business </a:t>
            </a:r>
            <a:r>
              <a:rPr lang="en-US" b="1" dirty="0"/>
              <a:t>in </a:t>
            </a:r>
            <a:r>
              <a:rPr lang="en-US" b="1" dirty="0" smtClean="0"/>
              <a:t>Latin America</a:t>
            </a:r>
            <a:endParaRPr lang="ru-RU" dirty="0"/>
          </a:p>
        </p:txBody>
      </p:sp>
      <p:sp>
        <p:nvSpPr>
          <p:cNvPr id="3" name="Подзаголовок 2"/>
          <p:cNvSpPr>
            <a:spLocks noGrp="1"/>
          </p:cNvSpPr>
          <p:nvPr>
            <p:ph type="subTitle" idx="1"/>
          </p:nvPr>
        </p:nvSpPr>
        <p:spPr/>
        <p:txBody>
          <a:bodyPr/>
          <a:lstStyle/>
          <a:p>
            <a:r>
              <a:rPr lang="en-US" b="1" dirty="0" smtClean="0"/>
              <a:t>FDI </a:t>
            </a:r>
            <a:r>
              <a:rPr lang="en-US" b="1" smtClean="0"/>
              <a:t>from the BRICS</a:t>
            </a:r>
          </a:p>
          <a:p>
            <a:endParaRPr lang="ru-RU" dirty="0"/>
          </a:p>
        </p:txBody>
      </p:sp>
      <p:sp>
        <p:nvSpPr>
          <p:cNvPr id="4" name="TextBox 4"/>
          <p:cNvSpPr txBox="1"/>
          <p:nvPr/>
        </p:nvSpPr>
        <p:spPr>
          <a:xfrm>
            <a:off x="143508" y="260648"/>
            <a:ext cx="8856984" cy="276999"/>
          </a:xfrm>
          <a:prstGeom prst="rect">
            <a:avLst/>
          </a:prstGeom>
          <a:noFill/>
        </p:spPr>
        <p:txBody>
          <a:bodyPr wrap="square" rtlCol="0">
            <a:spAutoFit/>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t>This collection was collated by </a:t>
            </a:r>
            <a:r>
              <a:rPr lang="en-GB" sz="1200" dirty="0" err="1"/>
              <a:t>Yuriy</a:t>
            </a:r>
            <a:r>
              <a:rPr lang="en-GB" sz="1200" dirty="0"/>
              <a:t> </a:t>
            </a:r>
            <a:r>
              <a:rPr lang="en-GB" sz="1200" dirty="0" err="1"/>
              <a:t>Zaytsev</a:t>
            </a:r>
            <a:r>
              <a:rPr lang="en-GB" sz="1200" dirty="0"/>
              <a:t> as teaching material on the FDI from the BRICS course at the Institute of Development Studies.</a:t>
            </a:r>
          </a:p>
        </p:txBody>
      </p:sp>
    </p:spTree>
    <p:extLst>
      <p:ext uri="{BB962C8B-B14F-4D97-AF65-F5344CB8AC3E}">
        <p14:creationId xmlns:p14="http://schemas.microsoft.com/office/powerpoint/2010/main" val="15024292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Questions of the session</a:t>
            </a:r>
            <a:endParaRPr lang="ru-RU" dirty="0"/>
          </a:p>
        </p:txBody>
      </p:sp>
      <p:sp>
        <p:nvSpPr>
          <p:cNvPr id="3" name="Объект 2"/>
          <p:cNvSpPr>
            <a:spLocks noGrp="1"/>
          </p:cNvSpPr>
          <p:nvPr>
            <p:ph idx="1"/>
          </p:nvPr>
        </p:nvSpPr>
        <p:spPr/>
        <p:txBody>
          <a:bodyPr>
            <a:normAutofit fontScale="77500" lnSpcReduction="20000"/>
          </a:bodyPr>
          <a:lstStyle/>
          <a:p>
            <a:r>
              <a:rPr lang="en-US" dirty="0"/>
              <a:t>The factors, which determine international business modes of engagement for development in </a:t>
            </a:r>
            <a:r>
              <a:rPr lang="en-US" dirty="0" smtClean="0"/>
              <a:t>Latin America;</a:t>
            </a:r>
            <a:endParaRPr lang="en-US" dirty="0"/>
          </a:p>
          <a:p>
            <a:r>
              <a:rPr lang="en-US" dirty="0"/>
              <a:t>To what extent do the BRICS (as a group) differ in their approach to investment compared with investors from industrial countries in Latin America</a:t>
            </a:r>
            <a:r>
              <a:rPr lang="en-US" dirty="0" smtClean="0"/>
              <a:t>?</a:t>
            </a:r>
            <a:endParaRPr lang="en-US" dirty="0"/>
          </a:p>
          <a:p>
            <a:r>
              <a:rPr lang="en-US" dirty="0"/>
              <a:t>The volumes of FDI among investors, the regions, sectors and markets of engagement and concentration in Latin </a:t>
            </a:r>
            <a:r>
              <a:rPr lang="en-US" dirty="0" smtClean="0"/>
              <a:t>American </a:t>
            </a:r>
            <a:r>
              <a:rPr lang="en-US" dirty="0"/>
              <a:t>countries;</a:t>
            </a:r>
          </a:p>
          <a:p>
            <a:r>
              <a:rPr lang="en-US" dirty="0"/>
              <a:t>The determinants of BRICS business modes of engagement and market accession, and mechanisms to overcome capital market imperfections in Latin </a:t>
            </a:r>
            <a:r>
              <a:rPr lang="en-US" dirty="0" smtClean="0"/>
              <a:t>American </a:t>
            </a:r>
            <a:r>
              <a:rPr lang="en-US" dirty="0"/>
              <a:t>countries;</a:t>
            </a:r>
          </a:p>
          <a:p>
            <a:r>
              <a:rPr lang="en-US" dirty="0" smtClean="0"/>
              <a:t>BRICS </a:t>
            </a:r>
            <a:r>
              <a:rPr lang="en-US" dirty="0"/>
              <a:t>business influence on the socioeconomic development of the poorest nations in Africa.</a:t>
            </a:r>
            <a:endParaRPr lang="ru-RU" dirty="0"/>
          </a:p>
          <a:p>
            <a:endParaRPr lang="ru-RU" dirty="0"/>
          </a:p>
        </p:txBody>
      </p:sp>
    </p:spTree>
    <p:extLst>
      <p:ext uri="{BB962C8B-B14F-4D97-AF65-F5344CB8AC3E}">
        <p14:creationId xmlns:p14="http://schemas.microsoft.com/office/powerpoint/2010/main" val="39846513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34082"/>
          </a:xfrm>
        </p:spPr>
        <p:txBody>
          <a:bodyPr>
            <a:normAutofit/>
          </a:bodyPr>
          <a:lstStyle/>
          <a:p>
            <a:r>
              <a:rPr lang="en-US" sz="2800" dirty="0"/>
              <a:t>Investment flows in countries of Latin America </a:t>
            </a:r>
            <a:r>
              <a:rPr lang="en-US" sz="2800" dirty="0" smtClean="0"/>
              <a:t>(1)</a:t>
            </a:r>
            <a:endParaRPr lang="ru-RU" sz="2800"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01" y="1063615"/>
            <a:ext cx="5276850" cy="256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0" y="601951"/>
            <a:ext cx="5163529" cy="461665"/>
          </a:xfrm>
          <a:prstGeom prst="rect">
            <a:avLst/>
          </a:prstGeom>
          <a:noFill/>
        </p:spPr>
        <p:txBody>
          <a:bodyPr wrap="none" rtlCol="0">
            <a:spAutoFit/>
          </a:bodyPr>
          <a:lstStyle/>
          <a:p>
            <a:pPr algn="ctr"/>
            <a:r>
              <a:rPr lang="en-US" sz="1200" b="1" dirty="0"/>
              <a:t>Latin America and the Caribbean: foreign direct investment flows, </a:t>
            </a:r>
            <a:r>
              <a:rPr lang="en-US" sz="1200" b="1" dirty="0" smtClean="0"/>
              <a:t>1990-2012</a:t>
            </a:r>
            <a:endParaRPr lang="en-US" sz="1200" dirty="0"/>
          </a:p>
          <a:p>
            <a:pPr algn="ctr"/>
            <a:r>
              <a:rPr lang="en-US" sz="1200" i="1" dirty="0"/>
              <a:t>(Millions of current dollars and percentages of GDP) </a:t>
            </a:r>
            <a:endParaRPr lang="ru-RU" sz="1200" dirty="0"/>
          </a:p>
        </p:txBody>
      </p:sp>
      <p:sp>
        <p:nvSpPr>
          <p:cNvPr id="5" name="TextBox 4"/>
          <p:cNvSpPr txBox="1"/>
          <p:nvPr/>
        </p:nvSpPr>
        <p:spPr>
          <a:xfrm>
            <a:off x="5272449" y="2492896"/>
            <a:ext cx="3886271" cy="646331"/>
          </a:xfrm>
          <a:prstGeom prst="rect">
            <a:avLst/>
          </a:prstGeom>
          <a:noFill/>
        </p:spPr>
        <p:txBody>
          <a:bodyPr wrap="square" rtlCol="0">
            <a:spAutoFit/>
          </a:bodyPr>
          <a:lstStyle/>
          <a:p>
            <a:r>
              <a:rPr lang="en-US" sz="1200" b="1" i="1" dirty="0"/>
              <a:t>Source</a:t>
            </a:r>
            <a:r>
              <a:rPr lang="en-US" sz="1200" i="1" dirty="0"/>
              <a:t>: Economic Commission for Latin America and the Caribbean (ECLAC), on the basis of estimates and official figures as of 29 April 2013. </a:t>
            </a:r>
            <a:endParaRPr lang="ru-RU" sz="1200" i="1" dirty="0"/>
          </a:p>
        </p:txBody>
      </p:sp>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86175" y="4090555"/>
            <a:ext cx="5457825" cy="276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995936" y="3674101"/>
            <a:ext cx="5040560" cy="461665"/>
          </a:xfrm>
          <a:prstGeom prst="rect">
            <a:avLst/>
          </a:prstGeom>
          <a:noFill/>
        </p:spPr>
        <p:txBody>
          <a:bodyPr wrap="square" rtlCol="0">
            <a:spAutoFit/>
          </a:bodyPr>
          <a:lstStyle/>
          <a:p>
            <a:pPr algn="ctr"/>
            <a:r>
              <a:rPr lang="en-US" sz="1200" b="1" dirty="0"/>
              <a:t>Latin America and the Caribbean (</a:t>
            </a:r>
            <a:r>
              <a:rPr lang="en-US" sz="1200" b="1" dirty="0" smtClean="0"/>
              <a:t>selected countries</a:t>
            </a:r>
            <a:r>
              <a:rPr lang="en-US" sz="1200" b="1" dirty="0"/>
              <a:t>): inward foreign direct investment, 2011-2012 </a:t>
            </a:r>
            <a:r>
              <a:rPr lang="en-US" sz="1200" dirty="0"/>
              <a:t> </a:t>
            </a:r>
            <a:r>
              <a:rPr lang="en-US" sz="1200" i="1" dirty="0" smtClean="0"/>
              <a:t>(</a:t>
            </a:r>
            <a:r>
              <a:rPr lang="en-US" sz="1200" i="1" dirty="0"/>
              <a:t>Billions of dollars) </a:t>
            </a:r>
            <a:endParaRPr lang="ru-RU" sz="1200" dirty="0"/>
          </a:p>
        </p:txBody>
      </p:sp>
      <p:sp>
        <p:nvSpPr>
          <p:cNvPr id="7" name="TextBox 6"/>
          <p:cNvSpPr txBox="1"/>
          <p:nvPr/>
        </p:nvSpPr>
        <p:spPr>
          <a:xfrm>
            <a:off x="-1" y="6201555"/>
            <a:ext cx="3686175" cy="646331"/>
          </a:xfrm>
          <a:prstGeom prst="rect">
            <a:avLst/>
          </a:prstGeom>
          <a:noFill/>
        </p:spPr>
        <p:txBody>
          <a:bodyPr wrap="square" rtlCol="0">
            <a:spAutoFit/>
          </a:bodyPr>
          <a:lstStyle/>
          <a:p>
            <a:r>
              <a:rPr lang="en-US" sz="1200" b="1" i="1" dirty="0"/>
              <a:t>Source</a:t>
            </a:r>
            <a:r>
              <a:rPr lang="en-US" sz="1200" i="1" dirty="0"/>
              <a:t>: Economic Commission for </a:t>
            </a:r>
            <a:r>
              <a:rPr lang="en-US" sz="1200" i="1" dirty="0" smtClean="0"/>
              <a:t>Latin America </a:t>
            </a:r>
            <a:r>
              <a:rPr lang="en-US" sz="1200" i="1" dirty="0"/>
              <a:t>and the Caribbean (ECLAC), </a:t>
            </a:r>
            <a:r>
              <a:rPr lang="en-US" sz="1200" i="1" dirty="0" smtClean="0"/>
              <a:t>on the </a:t>
            </a:r>
            <a:r>
              <a:rPr lang="en-US" sz="1200" i="1" dirty="0"/>
              <a:t>basis of preliminary figures </a:t>
            </a:r>
            <a:r>
              <a:rPr lang="en-US" sz="1200" i="1" dirty="0" smtClean="0"/>
              <a:t>and official </a:t>
            </a:r>
            <a:r>
              <a:rPr lang="en-US" sz="1200" i="1" dirty="0"/>
              <a:t>estimates at 25 April March 2013. </a:t>
            </a:r>
            <a:endParaRPr lang="ru-RU" sz="1200" i="1" dirty="0"/>
          </a:p>
        </p:txBody>
      </p:sp>
    </p:spTree>
    <p:extLst>
      <p:ext uri="{BB962C8B-B14F-4D97-AF65-F5344CB8AC3E}">
        <p14:creationId xmlns:p14="http://schemas.microsoft.com/office/powerpoint/2010/main" val="9218216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5121"/>
            <a:ext cx="8229600" cy="523559"/>
          </a:xfrm>
        </p:spPr>
        <p:txBody>
          <a:bodyPr>
            <a:normAutofit/>
          </a:bodyPr>
          <a:lstStyle/>
          <a:p>
            <a:r>
              <a:rPr lang="en-US" sz="2800" dirty="0" smtClean="0"/>
              <a:t>Investment flows in countries of Latin America (2)</a:t>
            </a:r>
            <a:endParaRPr lang="ru-RU" sz="2800" dirty="0"/>
          </a:p>
        </p:txBody>
      </p:sp>
      <p:sp>
        <p:nvSpPr>
          <p:cNvPr id="3" name="Объект 2"/>
          <p:cNvSpPr>
            <a:spLocks noGrp="1"/>
          </p:cNvSpPr>
          <p:nvPr>
            <p:ph idx="1"/>
          </p:nvPr>
        </p:nvSpPr>
        <p:spPr>
          <a:xfrm>
            <a:off x="0" y="4456478"/>
            <a:ext cx="2915816" cy="896963"/>
          </a:xfrm>
        </p:spPr>
        <p:txBody>
          <a:bodyPr>
            <a:normAutofit fontScale="62500" lnSpcReduction="20000"/>
          </a:bodyPr>
          <a:lstStyle/>
          <a:p>
            <a:pPr marL="0" indent="0">
              <a:buNone/>
            </a:pPr>
            <a:r>
              <a:rPr lang="en-US" i="1" dirty="0"/>
              <a:t>Note: The company sizes are those defined by each country for their surveys.</a:t>
            </a:r>
            <a:endParaRPr lang="ru-RU" i="1"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37" y="833325"/>
            <a:ext cx="5629275" cy="2595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153309" y="534695"/>
            <a:ext cx="3303981" cy="276999"/>
          </a:xfrm>
          <a:prstGeom prst="rect">
            <a:avLst/>
          </a:prstGeom>
          <a:noFill/>
        </p:spPr>
        <p:txBody>
          <a:bodyPr wrap="none" rtlCol="0">
            <a:spAutoFit/>
          </a:bodyPr>
          <a:lstStyle/>
          <a:p>
            <a:pPr algn="ctr"/>
            <a:r>
              <a:rPr lang="en-US" sz="1200" b="1" dirty="0"/>
              <a:t>Capital flows to Latin America and the </a:t>
            </a:r>
            <a:r>
              <a:rPr lang="en-US" sz="1200" b="1" dirty="0" smtClean="0"/>
              <a:t>Caribbean</a:t>
            </a:r>
            <a:endParaRPr lang="en-US" sz="1200" b="1" dirty="0"/>
          </a:p>
        </p:txBody>
      </p:sp>
      <p:sp>
        <p:nvSpPr>
          <p:cNvPr id="5" name="TextBox 4"/>
          <p:cNvSpPr txBox="1"/>
          <p:nvPr/>
        </p:nvSpPr>
        <p:spPr>
          <a:xfrm>
            <a:off x="5619938" y="2708920"/>
            <a:ext cx="3491880" cy="430887"/>
          </a:xfrm>
          <a:prstGeom prst="rect">
            <a:avLst/>
          </a:prstGeom>
          <a:noFill/>
        </p:spPr>
        <p:txBody>
          <a:bodyPr wrap="square" rtlCol="0">
            <a:spAutoFit/>
          </a:bodyPr>
          <a:lstStyle/>
          <a:p>
            <a:r>
              <a:rPr lang="en-US" sz="1100" i="1" dirty="0" smtClean="0"/>
              <a:t>Source: Based </a:t>
            </a:r>
            <a:r>
              <a:rPr lang="en-US" sz="1100" i="1" dirty="0"/>
              <a:t>on the IMF’s IFS data and national sources, with data obtained in August 2012.</a:t>
            </a:r>
            <a:endParaRPr lang="ru-RU" sz="1100" i="1" dirty="0"/>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19" y="3429001"/>
            <a:ext cx="5391150" cy="20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3849" y="3845048"/>
            <a:ext cx="5920220" cy="3016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 y="5796171"/>
            <a:ext cx="3447661" cy="1061829"/>
          </a:xfrm>
          <a:prstGeom prst="rect">
            <a:avLst/>
          </a:prstGeom>
          <a:noFill/>
        </p:spPr>
        <p:txBody>
          <a:bodyPr wrap="square" rtlCol="0">
            <a:spAutoFit/>
          </a:bodyPr>
          <a:lstStyle/>
          <a:p>
            <a:r>
              <a:rPr lang="en-US" sz="1050" i="1" dirty="0"/>
              <a:t>Source: National Business Survey on Innovation, R&amp;D and ICTs (2002-04) Argentina, Survey of </a:t>
            </a:r>
            <a:r>
              <a:rPr lang="en-US" sz="1050" i="1" dirty="0" smtClean="0"/>
              <a:t>Innovation Technology </a:t>
            </a:r>
            <a:r>
              <a:rPr lang="en-US" sz="1050" i="1" dirty="0"/>
              <a:t>in Brazil (IBGE, 2010), (Gutiérrez, 2011), 3rd Uruguayan Industry Innovation Survey (2004-06) (ANII, </a:t>
            </a:r>
            <a:r>
              <a:rPr lang="en-US" sz="1050" i="1" dirty="0" smtClean="0"/>
              <a:t>2008a) and </a:t>
            </a:r>
            <a:r>
              <a:rPr lang="en-US" sz="1050" i="1" dirty="0"/>
              <a:t>1st Uruguayan Services Innovation Survey (2004-06) (ANII, 2008b)</a:t>
            </a:r>
            <a:endParaRPr lang="ru-RU" sz="1050" i="1" dirty="0"/>
          </a:p>
        </p:txBody>
      </p:sp>
      <p:sp>
        <p:nvSpPr>
          <p:cNvPr id="7" name="TextBox 6"/>
          <p:cNvSpPr txBox="1"/>
          <p:nvPr/>
        </p:nvSpPr>
        <p:spPr>
          <a:xfrm>
            <a:off x="3995936" y="3552829"/>
            <a:ext cx="4936277" cy="461665"/>
          </a:xfrm>
          <a:prstGeom prst="rect">
            <a:avLst/>
          </a:prstGeom>
          <a:noFill/>
        </p:spPr>
        <p:txBody>
          <a:bodyPr wrap="square" rtlCol="0">
            <a:spAutoFit/>
          </a:bodyPr>
          <a:lstStyle/>
          <a:p>
            <a:pPr algn="ctr"/>
            <a:r>
              <a:rPr lang="en-US" sz="1200" b="1" dirty="0"/>
              <a:t>Investment in capital goods and </a:t>
            </a:r>
            <a:r>
              <a:rPr lang="en-US" sz="1200" b="1" dirty="0" smtClean="0"/>
              <a:t>R&amp;D according </a:t>
            </a:r>
            <a:r>
              <a:rPr lang="en-US" sz="1200" b="1" dirty="0"/>
              <a:t>to company size and </a:t>
            </a:r>
            <a:r>
              <a:rPr lang="en-US" sz="1200" b="1" dirty="0" smtClean="0"/>
              <a:t>sector (percentage </a:t>
            </a:r>
            <a:r>
              <a:rPr lang="en-US" sz="1200" b="1" dirty="0"/>
              <a:t>of innovative companies)</a:t>
            </a:r>
            <a:endParaRPr lang="ru-RU" sz="1200" b="1" dirty="0"/>
          </a:p>
        </p:txBody>
      </p:sp>
    </p:spTree>
    <p:extLst>
      <p:ext uri="{BB962C8B-B14F-4D97-AF65-F5344CB8AC3E}">
        <p14:creationId xmlns:p14="http://schemas.microsoft.com/office/powerpoint/2010/main" val="21339044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6443"/>
            <a:ext cx="8229600" cy="490066"/>
          </a:xfrm>
        </p:spPr>
        <p:txBody>
          <a:bodyPr>
            <a:noAutofit/>
          </a:bodyPr>
          <a:lstStyle/>
          <a:p>
            <a:r>
              <a:rPr lang="en-US" sz="2800" dirty="0" smtClean="0"/>
              <a:t>Investment Climate in countries of Latin America</a:t>
            </a:r>
            <a:endParaRPr lang="ru-RU" sz="2800" dirty="0"/>
          </a:p>
        </p:txBody>
      </p:sp>
      <p:sp>
        <p:nvSpPr>
          <p:cNvPr id="3" name="Объект 2"/>
          <p:cNvSpPr>
            <a:spLocks noGrp="1"/>
          </p:cNvSpPr>
          <p:nvPr>
            <p:ph idx="1"/>
          </p:nvPr>
        </p:nvSpPr>
        <p:spPr>
          <a:xfrm>
            <a:off x="0" y="6012988"/>
            <a:ext cx="5855421" cy="845012"/>
          </a:xfrm>
        </p:spPr>
        <p:txBody>
          <a:bodyPr>
            <a:noAutofit/>
          </a:bodyPr>
          <a:lstStyle/>
          <a:p>
            <a:pPr marL="0" indent="0">
              <a:buNone/>
            </a:pPr>
            <a:r>
              <a:rPr lang="en-US" sz="1100" i="1" dirty="0"/>
              <a:t>Source: 3rd Uruguayan Industry Innovation Survey (2004-06), 1st Uruguayan Services Innovation Survey (2004-06</a:t>
            </a:r>
            <a:r>
              <a:rPr lang="en-US" sz="1100" i="1" dirty="0" smtClean="0"/>
              <a:t>), Brazilian </a:t>
            </a:r>
            <a:r>
              <a:rPr lang="en-US" sz="1100" i="1" dirty="0"/>
              <a:t>Technology Innovation Survey (2008), 5th Chilean Innovation Survey, </a:t>
            </a:r>
            <a:r>
              <a:rPr lang="en-US" sz="1100" i="1" dirty="0" err="1"/>
              <a:t>Innovación</a:t>
            </a:r>
            <a:r>
              <a:rPr lang="en-US" sz="1100" i="1" dirty="0"/>
              <a:t> y </a:t>
            </a:r>
            <a:r>
              <a:rPr lang="en-US" sz="1100" i="1" dirty="0" err="1"/>
              <a:t>sus</a:t>
            </a:r>
            <a:r>
              <a:rPr lang="en-US" sz="1100" i="1" dirty="0"/>
              <a:t> </a:t>
            </a:r>
            <a:r>
              <a:rPr lang="en-US" sz="1100" i="1" dirty="0" err="1"/>
              <a:t>determinantes</a:t>
            </a:r>
            <a:r>
              <a:rPr lang="en-US" sz="1100" i="1" dirty="0"/>
              <a:t> en la </a:t>
            </a:r>
            <a:r>
              <a:rPr lang="en-US" sz="1100" i="1" dirty="0" err="1" smtClean="0"/>
              <a:t>pequeña</a:t>
            </a:r>
            <a:r>
              <a:rPr lang="es-ES" sz="1100" i="1" dirty="0" smtClean="0"/>
              <a:t>y </a:t>
            </a:r>
            <a:r>
              <a:rPr lang="es-ES" sz="1100" i="1" dirty="0"/>
              <a:t>mediana empresa: el sector manufacturero colombiano (Gutiérrez, 2011) and La conducta innovativa de las pymes industriales y </a:t>
            </a:r>
            <a:r>
              <a:rPr lang="es-ES" sz="1100" i="1" dirty="0" smtClean="0"/>
              <a:t>deservicios </a:t>
            </a:r>
            <a:r>
              <a:rPr lang="es-ES" sz="1100" i="1" dirty="0"/>
              <a:t>argentinas (Barletta et al. 2011).</a:t>
            </a:r>
            <a:endParaRPr lang="ru-RU" sz="1100" i="1"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1" y="836712"/>
            <a:ext cx="5915025"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898410" y="1484784"/>
            <a:ext cx="3049463" cy="2677656"/>
          </a:xfrm>
          <a:prstGeom prst="rect">
            <a:avLst/>
          </a:prstGeom>
          <a:noFill/>
        </p:spPr>
        <p:txBody>
          <a:bodyPr wrap="square" rtlCol="0">
            <a:spAutoFit/>
          </a:bodyPr>
          <a:lstStyle/>
          <a:p>
            <a:r>
              <a:rPr lang="en-US" sz="1400" i="1" dirty="0"/>
              <a:t>Note: The company sizes are those defined by each country for their surveys. For Chile</a:t>
            </a:r>
            <a:r>
              <a:rPr lang="en-US" sz="1400" i="1" dirty="0" smtClean="0"/>
              <a:t>, “</a:t>
            </a:r>
            <a:r>
              <a:rPr lang="en-US" sz="1400" i="1" dirty="0"/>
              <a:t>Limited co-operation with</a:t>
            </a:r>
          </a:p>
          <a:p>
            <a:r>
              <a:rPr lang="en-US" sz="1400" i="1" dirty="0"/>
              <a:t>other institutions/companies” is calculated as the simple average of limited co-operation with institutions </a:t>
            </a:r>
            <a:r>
              <a:rPr lang="en-US" sz="1400" i="1" dirty="0" smtClean="0"/>
              <a:t>and limited </a:t>
            </a:r>
            <a:r>
              <a:rPr lang="en-US" sz="1400" i="1" dirty="0"/>
              <a:t>co-operation with companies. In the Uruguayan services sector</a:t>
            </a:r>
            <a:r>
              <a:rPr lang="en-US" sz="1400" i="1" dirty="0" smtClean="0"/>
              <a:t>, “</a:t>
            </a:r>
            <a:r>
              <a:rPr lang="en-US" sz="1400" i="1" dirty="0"/>
              <a:t>Macroeconomic instability” was </a:t>
            </a:r>
            <a:r>
              <a:rPr lang="en-US" sz="1400" i="1" dirty="0" smtClean="0"/>
              <a:t>replaced by </a:t>
            </a:r>
            <a:r>
              <a:rPr lang="en-US" sz="1400" i="1" dirty="0"/>
              <a:t>“Level of economic uncertainty”.</a:t>
            </a:r>
            <a:endParaRPr lang="ru-RU" sz="1400" i="1" dirty="0"/>
          </a:p>
        </p:txBody>
      </p:sp>
      <p:sp>
        <p:nvSpPr>
          <p:cNvPr id="5" name="TextBox 4"/>
          <p:cNvSpPr txBox="1"/>
          <p:nvPr/>
        </p:nvSpPr>
        <p:spPr>
          <a:xfrm>
            <a:off x="440368" y="520030"/>
            <a:ext cx="4787273" cy="307777"/>
          </a:xfrm>
          <a:prstGeom prst="rect">
            <a:avLst/>
          </a:prstGeom>
          <a:noFill/>
        </p:spPr>
        <p:txBody>
          <a:bodyPr wrap="none" rtlCol="0">
            <a:spAutoFit/>
          </a:bodyPr>
          <a:lstStyle/>
          <a:p>
            <a:r>
              <a:rPr lang="en-US" sz="1400" b="1" dirty="0"/>
              <a:t>Major obstacles to business innovation, by country and sector</a:t>
            </a:r>
            <a:endParaRPr lang="ru-RU" sz="1400" dirty="0"/>
          </a:p>
        </p:txBody>
      </p:sp>
    </p:spTree>
    <p:extLst>
      <p:ext uri="{BB962C8B-B14F-4D97-AF65-F5344CB8AC3E}">
        <p14:creationId xmlns:p14="http://schemas.microsoft.com/office/powerpoint/2010/main" val="2362267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6632"/>
            <a:ext cx="8229600" cy="274042"/>
          </a:xfrm>
        </p:spPr>
        <p:txBody>
          <a:bodyPr>
            <a:normAutofit fontScale="90000"/>
          </a:bodyPr>
          <a:lstStyle/>
          <a:p>
            <a:r>
              <a:rPr lang="en-US" dirty="0" smtClean="0"/>
              <a:t>Value Added Chains</a:t>
            </a:r>
            <a:endParaRPr lang="ru-RU" dirty="0"/>
          </a:p>
        </p:txBody>
      </p:sp>
      <p:sp>
        <p:nvSpPr>
          <p:cNvPr id="3" name="Объект 2"/>
          <p:cNvSpPr>
            <a:spLocks noGrp="1"/>
          </p:cNvSpPr>
          <p:nvPr>
            <p:ph idx="1"/>
          </p:nvPr>
        </p:nvSpPr>
        <p:spPr>
          <a:xfrm>
            <a:off x="770593" y="6105053"/>
            <a:ext cx="8229600" cy="752947"/>
          </a:xfrm>
        </p:spPr>
        <p:txBody>
          <a:bodyPr/>
          <a:lstStyle/>
          <a:p>
            <a:endParaRPr lang="ru-RU" dirty="0"/>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908720"/>
            <a:ext cx="6276975"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804842" y="489587"/>
            <a:ext cx="5026312" cy="307777"/>
          </a:xfrm>
          <a:prstGeom prst="rect">
            <a:avLst/>
          </a:prstGeom>
          <a:noFill/>
        </p:spPr>
        <p:txBody>
          <a:bodyPr wrap="none" rtlCol="0">
            <a:spAutoFit/>
          </a:bodyPr>
          <a:lstStyle/>
          <a:p>
            <a:r>
              <a:rPr lang="en-US" sz="1400" b="1" dirty="0"/>
              <a:t>Selected experiences of clusters integrating in global value chains</a:t>
            </a:r>
            <a:endParaRPr lang="ru-RU" sz="1400" dirty="0"/>
          </a:p>
        </p:txBody>
      </p:sp>
      <p:sp>
        <p:nvSpPr>
          <p:cNvPr id="5" name="TextBox 4"/>
          <p:cNvSpPr txBox="1"/>
          <p:nvPr/>
        </p:nvSpPr>
        <p:spPr>
          <a:xfrm>
            <a:off x="155847" y="5273615"/>
            <a:ext cx="2337178" cy="461665"/>
          </a:xfrm>
          <a:prstGeom prst="rect">
            <a:avLst/>
          </a:prstGeom>
          <a:noFill/>
        </p:spPr>
        <p:txBody>
          <a:bodyPr wrap="none" rtlCol="0">
            <a:spAutoFit/>
          </a:bodyPr>
          <a:lstStyle/>
          <a:p>
            <a:r>
              <a:rPr lang="en-US" sz="1200" i="1" dirty="0"/>
              <a:t>Note: </a:t>
            </a:r>
            <a:r>
              <a:rPr lang="en-US" sz="1200" dirty="0"/>
              <a:t>Scale: 0-absent to 3-high.</a:t>
            </a:r>
          </a:p>
          <a:p>
            <a:r>
              <a:rPr lang="fr-FR" sz="1200" i="1" dirty="0"/>
              <a:t>Source: </a:t>
            </a:r>
            <a:r>
              <a:rPr lang="fr-FR" sz="1200" dirty="0"/>
              <a:t>Pietrobelli, C. </a:t>
            </a:r>
            <a:r>
              <a:rPr lang="fr-FR" sz="1200" i="1" dirty="0"/>
              <a:t>et al. </a:t>
            </a:r>
            <a:r>
              <a:rPr lang="fr-FR" sz="1200" dirty="0"/>
              <a:t>(2005).</a:t>
            </a:r>
            <a:endParaRPr lang="ru-RU" sz="1200" dirty="0"/>
          </a:p>
        </p:txBody>
      </p:sp>
    </p:spTree>
    <p:extLst>
      <p:ext uri="{BB962C8B-B14F-4D97-AF65-F5344CB8AC3E}">
        <p14:creationId xmlns:p14="http://schemas.microsoft.com/office/powerpoint/2010/main" val="22599516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92696"/>
          </a:xfrm>
        </p:spPr>
        <p:txBody>
          <a:bodyPr>
            <a:normAutofit/>
          </a:bodyPr>
          <a:lstStyle/>
          <a:p>
            <a:r>
              <a:rPr lang="en-US" sz="2800" dirty="0" smtClean="0"/>
              <a:t>Transnational Business profiles in developing countries</a:t>
            </a:r>
            <a:endParaRPr lang="ru-RU" sz="2800" dirty="0"/>
          </a:p>
        </p:txBody>
      </p:sp>
      <p:sp>
        <p:nvSpPr>
          <p:cNvPr id="3" name="Объект 2"/>
          <p:cNvSpPr>
            <a:spLocks noGrp="1"/>
          </p:cNvSpPr>
          <p:nvPr>
            <p:ph idx="1"/>
          </p:nvPr>
        </p:nvSpPr>
        <p:spPr>
          <a:xfrm>
            <a:off x="6372200" y="956740"/>
            <a:ext cx="2592288" cy="3423172"/>
          </a:xfrm>
        </p:spPr>
        <p:txBody>
          <a:bodyPr>
            <a:normAutofit fontScale="40000" lnSpcReduction="20000"/>
          </a:bodyPr>
          <a:lstStyle/>
          <a:p>
            <a:r>
              <a:rPr lang="en-US" dirty="0"/>
              <a:t>The profits made by transnational corporations operating in Latin America and the Caribbean have increased by a factor of 5.5 in nine years, swelling from </a:t>
            </a:r>
            <a:r>
              <a:rPr lang="en-US" dirty="0" smtClean="0"/>
              <a:t>USD20.425 </a:t>
            </a:r>
            <a:r>
              <a:rPr lang="en-US" dirty="0"/>
              <a:t>billion in 2002 to </a:t>
            </a:r>
            <a:r>
              <a:rPr lang="en-US" dirty="0" smtClean="0"/>
              <a:t>USD113.067 </a:t>
            </a:r>
            <a:r>
              <a:rPr lang="en-US" dirty="0"/>
              <a:t>billion in 2011. </a:t>
            </a:r>
            <a:endParaRPr lang="en-US" dirty="0" smtClean="0"/>
          </a:p>
          <a:p>
            <a:r>
              <a:rPr lang="en-US" dirty="0" smtClean="0"/>
              <a:t>This </a:t>
            </a:r>
            <a:r>
              <a:rPr lang="en-US" dirty="0"/>
              <a:t>surge in profits —also known as FDI income— tends to cancel out the positive impacts of FDI inflows on the balance of payments. </a:t>
            </a:r>
            <a:endParaRPr lang="en-US" dirty="0" smtClean="0"/>
          </a:p>
          <a:p>
            <a:r>
              <a:rPr lang="en-US" dirty="0" smtClean="0"/>
              <a:t>The </a:t>
            </a:r>
            <a:r>
              <a:rPr lang="en-US" dirty="0"/>
              <a:t>evidence for Latin America and the Caribbean shows, in fact, that in the past few years outflows registered as FDI income were almost as high (92%) as inflows in the form of </a:t>
            </a:r>
            <a:r>
              <a:rPr lang="en-US" dirty="0" smtClean="0"/>
              <a:t>FDI;</a:t>
            </a:r>
          </a:p>
          <a:p>
            <a:endParaRPr lang="ru-RU"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79" y="956740"/>
            <a:ext cx="5976663"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0" y="548680"/>
            <a:ext cx="5812040" cy="461665"/>
          </a:xfrm>
          <a:prstGeom prst="rect">
            <a:avLst/>
          </a:prstGeom>
          <a:noFill/>
        </p:spPr>
        <p:txBody>
          <a:bodyPr wrap="none" rtlCol="0">
            <a:spAutoFit/>
          </a:bodyPr>
          <a:lstStyle/>
          <a:p>
            <a:pPr algn="ctr"/>
            <a:r>
              <a:rPr lang="en-US" sz="1200" b="1" dirty="0"/>
              <a:t>Latin America and the Caribbean: ten largest cross-border mergers or acquisitions, 2012 </a:t>
            </a:r>
            <a:endParaRPr lang="en-US" sz="1200" dirty="0"/>
          </a:p>
          <a:p>
            <a:pPr algn="ctr"/>
            <a:r>
              <a:rPr lang="en-US" sz="1200" i="1" dirty="0"/>
              <a:t>(Millions of </a:t>
            </a:r>
            <a:r>
              <a:rPr lang="en-US" sz="1200" i="1" dirty="0" smtClean="0"/>
              <a:t> US dollars</a:t>
            </a:r>
            <a:r>
              <a:rPr lang="en-US" sz="1200" i="1" dirty="0"/>
              <a:t>) </a:t>
            </a:r>
            <a:endParaRPr lang="ru-RU" sz="1200" dirty="0"/>
          </a:p>
        </p:txBody>
      </p:sp>
      <p:sp>
        <p:nvSpPr>
          <p:cNvPr id="5" name="TextBox 4"/>
          <p:cNvSpPr txBox="1"/>
          <p:nvPr/>
        </p:nvSpPr>
        <p:spPr>
          <a:xfrm>
            <a:off x="80642" y="3918247"/>
            <a:ext cx="5650756" cy="461665"/>
          </a:xfrm>
          <a:prstGeom prst="rect">
            <a:avLst/>
          </a:prstGeom>
          <a:noFill/>
        </p:spPr>
        <p:txBody>
          <a:bodyPr wrap="square" rtlCol="0">
            <a:spAutoFit/>
          </a:bodyPr>
          <a:lstStyle/>
          <a:p>
            <a:r>
              <a:rPr lang="en-US" sz="1200" b="1" i="1" dirty="0"/>
              <a:t>Source</a:t>
            </a:r>
            <a:r>
              <a:rPr lang="en-US" sz="1200" i="1" dirty="0"/>
              <a:t>: Economic Commission for Latin America and the Caribbean (ECLAC), on the basis of information from Thomson Reuters. </a:t>
            </a:r>
            <a:endParaRPr lang="ru-RU" sz="1200" i="1" dirty="0"/>
          </a:p>
        </p:txBody>
      </p:sp>
      <p:sp>
        <p:nvSpPr>
          <p:cNvPr id="6" name="TextBox 5"/>
          <p:cNvSpPr txBox="1"/>
          <p:nvPr/>
        </p:nvSpPr>
        <p:spPr>
          <a:xfrm>
            <a:off x="-2380" y="4396253"/>
            <a:ext cx="9146379" cy="2462213"/>
          </a:xfrm>
          <a:prstGeom prst="rect">
            <a:avLst/>
          </a:prstGeom>
          <a:noFill/>
        </p:spPr>
        <p:txBody>
          <a:bodyPr wrap="square" rtlCol="0">
            <a:spAutoFit/>
          </a:bodyPr>
          <a:lstStyle/>
          <a:p>
            <a:r>
              <a:rPr lang="en-US" sz="1400" b="1" dirty="0" smtClean="0"/>
              <a:t>Notes:</a:t>
            </a:r>
          </a:p>
          <a:p>
            <a:pPr marL="285750" indent="-285750">
              <a:buFont typeface="Arial" pitchFamily="34" charset="0"/>
              <a:buChar char="•"/>
            </a:pPr>
            <a:r>
              <a:rPr lang="en-US" sz="1400" dirty="0" smtClean="0"/>
              <a:t>Cross-border </a:t>
            </a:r>
            <a:r>
              <a:rPr lang="en-US" sz="1400" dirty="0"/>
              <a:t>mergers and acquisitions targeting Latin America and the Caribbean </a:t>
            </a:r>
            <a:r>
              <a:rPr lang="en-US" sz="1400" dirty="0" err="1"/>
              <a:t>totalled</a:t>
            </a:r>
            <a:r>
              <a:rPr lang="en-US" sz="1400" dirty="0"/>
              <a:t> </a:t>
            </a:r>
            <a:r>
              <a:rPr lang="en-US" sz="1400" dirty="0" smtClean="0"/>
              <a:t>USD57.70 </a:t>
            </a:r>
            <a:r>
              <a:rPr lang="en-US" sz="1400" dirty="0"/>
              <a:t>billion in 2012, 34% lower than the previous year. </a:t>
            </a:r>
            <a:endParaRPr lang="en-US" sz="1400" dirty="0" smtClean="0"/>
          </a:p>
          <a:p>
            <a:pPr marL="742950" lvl="1" indent="-285750">
              <a:buFont typeface="Arial" pitchFamily="34" charset="0"/>
              <a:buChar char="•"/>
            </a:pPr>
            <a:r>
              <a:rPr lang="en-US" sz="1400" dirty="0" smtClean="0"/>
              <a:t>This </a:t>
            </a:r>
            <a:r>
              <a:rPr lang="en-US" sz="1400" dirty="0"/>
              <a:t>decline is due primarily to the 12% decrease in the number of deals and, especially, to the 65.7% drop in the value of acquisitions by multinationals from European Union countries. </a:t>
            </a:r>
            <a:endParaRPr lang="en-US" sz="1400" dirty="0" smtClean="0"/>
          </a:p>
          <a:p>
            <a:pPr marL="742950" lvl="1" indent="-285750">
              <a:buFont typeface="Arial" pitchFamily="34" charset="0"/>
              <a:buChar char="•"/>
            </a:pPr>
            <a:r>
              <a:rPr lang="en-US" sz="1400" dirty="0" smtClean="0"/>
              <a:t>The </a:t>
            </a:r>
            <a:r>
              <a:rPr lang="en-US" sz="1400" dirty="0"/>
              <a:t>value of mergers and acquisitions by United States companies also fell (by 18.4%), as did transactions by companies in other regions of the world (60.1% decrease). </a:t>
            </a:r>
            <a:endParaRPr lang="en-US" sz="1400" dirty="0" smtClean="0"/>
          </a:p>
          <a:p>
            <a:pPr marL="285750" indent="-285750">
              <a:buFont typeface="Arial" pitchFamily="34" charset="0"/>
              <a:buChar char="•"/>
            </a:pPr>
            <a:r>
              <a:rPr lang="en-US" sz="1400" dirty="0" smtClean="0"/>
              <a:t>The </a:t>
            </a:r>
            <a:r>
              <a:rPr lang="en-US" sz="1400" dirty="0"/>
              <a:t>value of mergers and acquisitions in the region carried out by trans-Latin companies jumped 139.3%, from US$ 8.90 billion in 2011 to US$ 21.30 billion in 2012. </a:t>
            </a:r>
            <a:endParaRPr lang="en-US" sz="1400" dirty="0" smtClean="0"/>
          </a:p>
          <a:p>
            <a:pPr marL="285750" indent="-285750">
              <a:buFont typeface="Arial" pitchFamily="34" charset="0"/>
              <a:buChar char="•"/>
            </a:pPr>
            <a:r>
              <a:rPr lang="en-US" sz="1400" dirty="0" smtClean="0"/>
              <a:t>Such </a:t>
            </a:r>
            <a:r>
              <a:rPr lang="en-US" sz="1400" dirty="0"/>
              <a:t>companies thus became the main source of mergers and acquisitions in Latin America and the Caribbean, although this increase did not offset the fall in the value of transactions originating in other countries of the world. </a:t>
            </a:r>
            <a:endParaRPr lang="ru-RU" sz="1400" dirty="0"/>
          </a:p>
        </p:txBody>
      </p:sp>
    </p:spTree>
    <p:extLst>
      <p:ext uri="{BB962C8B-B14F-4D97-AF65-F5344CB8AC3E}">
        <p14:creationId xmlns:p14="http://schemas.microsoft.com/office/powerpoint/2010/main" val="8287076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48680"/>
          </a:xfrm>
        </p:spPr>
        <p:txBody>
          <a:bodyPr>
            <a:normAutofit/>
          </a:bodyPr>
          <a:lstStyle/>
          <a:p>
            <a:r>
              <a:rPr lang="en-US" sz="2800" dirty="0" smtClean="0"/>
              <a:t>Sector Concerns</a:t>
            </a:r>
            <a:endParaRPr lang="ru-RU" sz="2800"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993368"/>
            <a:ext cx="5976664"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0" y="548680"/>
            <a:ext cx="6251776" cy="461665"/>
          </a:xfrm>
          <a:prstGeom prst="rect">
            <a:avLst/>
          </a:prstGeom>
          <a:noFill/>
        </p:spPr>
        <p:txBody>
          <a:bodyPr wrap="none" rtlCol="0">
            <a:spAutoFit/>
          </a:bodyPr>
          <a:lstStyle/>
          <a:p>
            <a:r>
              <a:rPr lang="en-US" sz="1200" b="1" dirty="0"/>
              <a:t>Latin America and the Caribbean: return on assets of the top 500 companies, by industry, 2010 </a:t>
            </a:r>
            <a:endParaRPr lang="en-US" sz="1200" dirty="0"/>
          </a:p>
          <a:p>
            <a:pPr algn="ctr"/>
            <a:r>
              <a:rPr lang="en-US" sz="1200" i="1" dirty="0"/>
              <a:t>(Percentages) </a:t>
            </a:r>
            <a:endParaRPr lang="ru-RU" sz="1200" dirty="0"/>
          </a:p>
        </p:txBody>
      </p:sp>
      <p:sp>
        <p:nvSpPr>
          <p:cNvPr id="5" name="TextBox 4"/>
          <p:cNvSpPr txBox="1"/>
          <p:nvPr/>
        </p:nvSpPr>
        <p:spPr>
          <a:xfrm>
            <a:off x="6084168" y="2708920"/>
            <a:ext cx="3059832" cy="707886"/>
          </a:xfrm>
          <a:prstGeom prst="rect">
            <a:avLst/>
          </a:prstGeom>
          <a:noFill/>
        </p:spPr>
        <p:txBody>
          <a:bodyPr wrap="square" rtlCol="0">
            <a:spAutoFit/>
          </a:bodyPr>
          <a:lstStyle/>
          <a:p>
            <a:r>
              <a:rPr lang="en-US" sz="1000" b="1" dirty="0"/>
              <a:t>Source</a:t>
            </a:r>
            <a:r>
              <a:rPr lang="en-US" sz="1000" dirty="0"/>
              <a:t>: Economic Commission for Latin America and the Caribbean (ECLAC), on the basis of figures from </a:t>
            </a:r>
            <a:r>
              <a:rPr lang="en-US" sz="1000" i="1" dirty="0" err="1"/>
              <a:t>América</a:t>
            </a:r>
            <a:r>
              <a:rPr lang="en-US" sz="1000" i="1" dirty="0"/>
              <a:t> </a:t>
            </a:r>
            <a:r>
              <a:rPr lang="en-US" sz="1000" i="1" dirty="0" err="1"/>
              <a:t>Economía</a:t>
            </a:r>
            <a:r>
              <a:rPr lang="en-US" sz="1000" i="1" dirty="0"/>
              <a:t> </a:t>
            </a:r>
            <a:r>
              <a:rPr lang="en-US" sz="1000" dirty="0"/>
              <a:t>[online] http://www.americaeconomia.com. </a:t>
            </a:r>
            <a:endParaRPr lang="ru-RU" sz="1000" dirty="0"/>
          </a:p>
        </p:txBody>
      </p:sp>
      <p:pic>
        <p:nvPicPr>
          <p:cNvPr id="614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05250" y="3990975"/>
            <a:ext cx="5238750" cy="286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4041482" y="3478821"/>
            <a:ext cx="5102518" cy="646331"/>
          </a:xfrm>
          <a:prstGeom prst="rect">
            <a:avLst/>
          </a:prstGeom>
          <a:noFill/>
        </p:spPr>
        <p:txBody>
          <a:bodyPr wrap="square" rtlCol="0">
            <a:spAutoFit/>
          </a:bodyPr>
          <a:lstStyle/>
          <a:p>
            <a:pPr algn="ctr"/>
            <a:r>
              <a:rPr lang="en-US" sz="1200" b="1" dirty="0"/>
              <a:t>Latin America and the Caribbean: average income from natural resources, 2003-2010 </a:t>
            </a:r>
            <a:endParaRPr lang="en-US" sz="1200" dirty="0"/>
          </a:p>
          <a:p>
            <a:pPr algn="ctr"/>
            <a:r>
              <a:rPr lang="en-US" sz="1200" i="1" dirty="0"/>
              <a:t>(Percentages of GDP) </a:t>
            </a:r>
            <a:endParaRPr lang="ru-RU" sz="1200" dirty="0"/>
          </a:p>
        </p:txBody>
      </p:sp>
      <p:sp>
        <p:nvSpPr>
          <p:cNvPr id="7" name="TextBox 6"/>
          <p:cNvSpPr txBox="1"/>
          <p:nvPr/>
        </p:nvSpPr>
        <p:spPr>
          <a:xfrm>
            <a:off x="0" y="6205028"/>
            <a:ext cx="3905250" cy="646331"/>
          </a:xfrm>
          <a:prstGeom prst="rect">
            <a:avLst/>
          </a:prstGeom>
          <a:noFill/>
        </p:spPr>
        <p:txBody>
          <a:bodyPr wrap="square" rtlCol="0">
            <a:spAutoFit/>
          </a:bodyPr>
          <a:lstStyle/>
          <a:p>
            <a:r>
              <a:rPr lang="en-US" sz="1200" b="1" i="1" dirty="0"/>
              <a:t>Source</a:t>
            </a:r>
            <a:r>
              <a:rPr lang="en-US" sz="1200" i="1" dirty="0"/>
              <a:t>: Economic Commission for Latin America and the Caribbean (ECLAC), on the basis of World Bank, World Development Indicators [online database]. </a:t>
            </a:r>
            <a:endParaRPr lang="ru-RU" sz="1200" i="1" dirty="0"/>
          </a:p>
        </p:txBody>
      </p:sp>
    </p:spTree>
    <p:extLst>
      <p:ext uri="{BB962C8B-B14F-4D97-AF65-F5344CB8AC3E}">
        <p14:creationId xmlns:p14="http://schemas.microsoft.com/office/powerpoint/2010/main" val="30219526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key challenges</a:t>
            </a:r>
            <a:endParaRPr lang="ru-RU" dirty="0"/>
          </a:p>
        </p:txBody>
      </p:sp>
      <p:sp>
        <p:nvSpPr>
          <p:cNvPr id="3" name="Объект 2"/>
          <p:cNvSpPr>
            <a:spLocks noGrp="1"/>
          </p:cNvSpPr>
          <p:nvPr>
            <p:ph idx="1"/>
          </p:nvPr>
        </p:nvSpPr>
        <p:spPr/>
        <p:txBody>
          <a:bodyPr>
            <a:normAutofit fontScale="62500" lnSpcReduction="20000"/>
          </a:bodyPr>
          <a:lstStyle/>
          <a:p>
            <a:pPr marL="514350" indent="-514350">
              <a:buFont typeface="+mj-lt"/>
              <a:buAutoNum type="arabicPeriod"/>
            </a:pPr>
            <a:r>
              <a:rPr lang="en-US" b="1" dirty="0" smtClean="0"/>
              <a:t>Transnational </a:t>
            </a:r>
            <a:r>
              <a:rPr lang="en-US" b="1" dirty="0"/>
              <a:t>corporations and tax </a:t>
            </a:r>
            <a:r>
              <a:rPr lang="en-US" b="1" dirty="0" smtClean="0"/>
              <a:t>revenues</a:t>
            </a:r>
          </a:p>
          <a:p>
            <a:pPr marL="514350" indent="-514350">
              <a:buFont typeface="+mj-lt"/>
              <a:buAutoNum type="arabicPeriod"/>
            </a:pPr>
            <a:r>
              <a:rPr lang="en-US" b="1" dirty="0" smtClean="0"/>
              <a:t> </a:t>
            </a:r>
            <a:r>
              <a:rPr lang="en-US" dirty="0"/>
              <a:t>Transnational enterprises and balance-of-payments sustainability </a:t>
            </a:r>
            <a:endParaRPr lang="en-US" dirty="0" smtClean="0"/>
          </a:p>
          <a:p>
            <a:pPr marL="514350" indent="-514350">
              <a:buFont typeface="+mj-lt"/>
              <a:buAutoNum type="arabicPeriod"/>
            </a:pPr>
            <a:r>
              <a:rPr lang="en-US" dirty="0"/>
              <a:t>Agricultural FDI from Asia, especially China, is of particular note. </a:t>
            </a:r>
            <a:endParaRPr lang="en-US" dirty="0" smtClean="0"/>
          </a:p>
          <a:p>
            <a:pPr marL="914400" lvl="1" indent="-514350"/>
            <a:r>
              <a:rPr lang="en-US" dirty="0" smtClean="0"/>
              <a:t>some </a:t>
            </a:r>
            <a:r>
              <a:rPr lang="en-US" dirty="0"/>
              <a:t>Brazilian companies in the meat sector (</a:t>
            </a:r>
            <a:r>
              <a:rPr lang="en-US" dirty="0" err="1"/>
              <a:t>Marfrig</a:t>
            </a:r>
            <a:r>
              <a:rPr lang="en-US" dirty="0"/>
              <a:t> and BRF) seeking to venture into the Chinese market have partnered with Chinese enterprises (COFCO, </a:t>
            </a:r>
            <a:r>
              <a:rPr lang="en-US" dirty="0" err="1"/>
              <a:t>Chinwiz</a:t>
            </a:r>
            <a:r>
              <a:rPr lang="en-US" dirty="0"/>
              <a:t> and Dah Chong Hong Holdings Limited). </a:t>
            </a:r>
            <a:endParaRPr lang="en-US" dirty="0" smtClean="0"/>
          </a:p>
          <a:p>
            <a:pPr marL="914400" lvl="1" indent="-514350"/>
            <a:r>
              <a:rPr lang="en-US" dirty="0" smtClean="0"/>
              <a:t>FDI </a:t>
            </a:r>
            <a:r>
              <a:rPr lang="en-US" dirty="0"/>
              <a:t>flows from China could surge in the coming years, as seen in State-owned Heilongjiang </a:t>
            </a:r>
            <a:r>
              <a:rPr lang="en-US" dirty="0" err="1"/>
              <a:t>Beidahuang</a:t>
            </a:r>
            <a:r>
              <a:rPr lang="en-US" dirty="0"/>
              <a:t> </a:t>
            </a:r>
            <a:r>
              <a:rPr lang="en-US" dirty="0" err="1"/>
              <a:t>Nongken</a:t>
            </a:r>
            <a:r>
              <a:rPr lang="en-US" dirty="0"/>
              <a:t> Group Company’s plans to lease 300,000 hectares of land in Argentina’s </a:t>
            </a:r>
            <a:r>
              <a:rPr lang="en-US" dirty="0" err="1"/>
              <a:t>Rнo</a:t>
            </a:r>
            <a:r>
              <a:rPr lang="en-US" dirty="0"/>
              <a:t> Negro province. </a:t>
            </a:r>
            <a:endParaRPr lang="en-US" dirty="0" smtClean="0"/>
          </a:p>
          <a:p>
            <a:pPr marL="914400" lvl="1" indent="-514350"/>
            <a:r>
              <a:rPr lang="en-US" dirty="0" smtClean="0"/>
              <a:t>This </a:t>
            </a:r>
            <a:r>
              <a:rPr lang="en-US" dirty="0"/>
              <a:t>limited but growing trend can also be inferred from official Chinese government figures, which show that Chinese agricultural FDI worldwide increased from US$ 834 million in 2008 to a cumulative US$ 2.61 billion in 2010. </a:t>
            </a:r>
            <a:endParaRPr lang="en-US" dirty="0" smtClean="0"/>
          </a:p>
          <a:p>
            <a:pPr marL="914400" lvl="1" indent="-514350"/>
            <a:r>
              <a:rPr lang="en-US" dirty="0" smtClean="0"/>
              <a:t>This </a:t>
            </a:r>
            <a:r>
              <a:rPr lang="en-US" dirty="0"/>
              <a:t>figure contrasts with the cumulative US$ 44.66 billion in FDI in the mining sector as of 2010 (Ministry of Commerce of China, 2011). </a:t>
            </a:r>
            <a:endParaRPr lang="en-US" b="1" dirty="0" smtClean="0"/>
          </a:p>
          <a:p>
            <a:endParaRPr lang="ru-RU" dirty="0"/>
          </a:p>
        </p:txBody>
      </p:sp>
    </p:spTree>
    <p:extLst>
      <p:ext uri="{BB962C8B-B14F-4D97-AF65-F5344CB8AC3E}">
        <p14:creationId xmlns:p14="http://schemas.microsoft.com/office/powerpoint/2010/main" val="309153350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TotalTime>
  <Words>1135</Words>
  <Application>Microsoft Office PowerPoint</Application>
  <PresentationFormat>On-screen Show (4:3)</PresentationFormat>
  <Paragraphs>58</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Тема Office</vt:lpstr>
      <vt:lpstr>Session 6. The Analysis of BRICS Business in Latin America</vt:lpstr>
      <vt:lpstr>Questions of the session</vt:lpstr>
      <vt:lpstr>Investment flows in countries of Latin America (1)</vt:lpstr>
      <vt:lpstr>Investment flows in countries of Latin America (2)</vt:lpstr>
      <vt:lpstr>Investment Climate in countries of Latin America</vt:lpstr>
      <vt:lpstr>Value Added Chains</vt:lpstr>
      <vt:lpstr>Transnational Business profiles in developing countries</vt:lpstr>
      <vt:lpstr>Sector Concerns</vt:lpstr>
      <vt:lpstr>The key challenges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Юрий</dc:creator>
  <cp:lastModifiedBy>Beth Mudford</cp:lastModifiedBy>
  <cp:revision>28</cp:revision>
  <dcterms:created xsi:type="dcterms:W3CDTF">2013-11-17T19:14:33Z</dcterms:created>
  <dcterms:modified xsi:type="dcterms:W3CDTF">2014-12-02T15:39:52Z</dcterms:modified>
</cp:coreProperties>
</file>