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2" r:id="rId4"/>
    <p:sldId id="263" r:id="rId5"/>
    <p:sldId id="264" r:id="rId6"/>
    <p:sldId id="265" r:id="rId7"/>
    <p:sldId id="260" r:id="rId8"/>
    <p:sldId id="257" r:id="rId9"/>
    <p:sldId id="25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81" d="100"/>
          <a:sy n="81" d="100"/>
        </p:scale>
        <p:origin x="1037"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a:t>Session 8. The volatility of private capital flows in developing countries and the potential role of BRICS development bank to counter pro-cyclicality of investments</a:t>
            </a:r>
            <a:r>
              <a:rPr lang="ru-RU" dirty="0"/>
              <a:t/>
            </a:r>
            <a:br>
              <a:rPr lang="ru-RU" dirty="0"/>
            </a:br>
            <a:endParaRPr lang="ru-RU" dirty="0"/>
          </a:p>
        </p:txBody>
      </p:sp>
      <p:sp>
        <p:nvSpPr>
          <p:cNvPr id="3" name="Подзаголовок 2"/>
          <p:cNvSpPr>
            <a:spLocks noGrp="1"/>
          </p:cNvSpPr>
          <p:nvPr>
            <p:ph type="subTitle" idx="1"/>
          </p:nvPr>
        </p:nvSpPr>
        <p:spPr>
          <a:xfrm>
            <a:off x="1475656" y="4869160"/>
            <a:ext cx="6400800" cy="1752600"/>
          </a:xfrm>
        </p:spPr>
        <p:txBody>
          <a:bodyPr/>
          <a:lstStyle/>
          <a:p>
            <a:r>
              <a:rPr lang="en-US" b="1" smtClean="0"/>
              <a:t>FDI from the BRICS</a:t>
            </a:r>
            <a:endParaRPr lang="ru-RU" dirty="0"/>
          </a:p>
        </p:txBody>
      </p:sp>
      <p:sp>
        <p:nvSpPr>
          <p:cNvPr id="4" name="TextBox 4"/>
          <p:cNvSpPr txBox="1"/>
          <p:nvPr/>
        </p:nvSpPr>
        <p:spPr>
          <a:xfrm>
            <a:off x="247564" y="188640"/>
            <a:ext cx="8856984" cy="27699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This collection was collated by </a:t>
            </a:r>
            <a:r>
              <a:rPr lang="en-GB" sz="1200" dirty="0" err="1"/>
              <a:t>Yuriy</a:t>
            </a:r>
            <a:r>
              <a:rPr lang="en-GB" sz="1200" dirty="0"/>
              <a:t> </a:t>
            </a:r>
            <a:r>
              <a:rPr lang="en-GB" sz="1200" dirty="0" err="1"/>
              <a:t>Zaytsev</a:t>
            </a:r>
            <a:r>
              <a:rPr lang="en-GB" sz="1200" dirty="0"/>
              <a:t> as teaching material on the FDI from the BRICS course at the Institute of Development Studies.</a:t>
            </a:r>
          </a:p>
        </p:txBody>
      </p:sp>
    </p:spTree>
    <p:extLst>
      <p:ext uri="{BB962C8B-B14F-4D97-AF65-F5344CB8AC3E}">
        <p14:creationId xmlns:p14="http://schemas.microsoft.com/office/powerpoint/2010/main" val="1491549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Session Overview</a:t>
            </a:r>
            <a:endParaRPr lang="ru-RU" dirty="0"/>
          </a:p>
        </p:txBody>
      </p:sp>
      <p:sp>
        <p:nvSpPr>
          <p:cNvPr id="3" name="Объект 2"/>
          <p:cNvSpPr>
            <a:spLocks noGrp="1"/>
          </p:cNvSpPr>
          <p:nvPr>
            <p:ph idx="1"/>
          </p:nvPr>
        </p:nvSpPr>
        <p:spPr/>
        <p:txBody>
          <a:bodyPr>
            <a:normAutofit fontScale="92500"/>
          </a:bodyPr>
          <a:lstStyle/>
          <a:p>
            <a:pPr marL="514350" lvl="0" indent="-514350">
              <a:buFont typeface="+mj-lt"/>
              <a:buAutoNum type="arabicPeriod"/>
            </a:pPr>
            <a:r>
              <a:rPr lang="en-US" dirty="0"/>
              <a:t>T</a:t>
            </a:r>
            <a:r>
              <a:rPr lang="en-US" dirty="0" smtClean="0"/>
              <a:t>he </a:t>
            </a:r>
            <a:r>
              <a:rPr lang="en-US" dirty="0"/>
              <a:t>reasons of volatility of private capital flows in developing </a:t>
            </a:r>
            <a:r>
              <a:rPr lang="en-US" dirty="0" smtClean="0"/>
              <a:t>countries;</a:t>
            </a:r>
            <a:endParaRPr lang="en-US" dirty="0"/>
          </a:p>
          <a:p>
            <a:pPr marL="514350" lvl="0" indent="-514350">
              <a:buFont typeface="+mj-lt"/>
              <a:buAutoNum type="arabicPeriod"/>
            </a:pPr>
            <a:r>
              <a:rPr lang="en-US" dirty="0" smtClean="0"/>
              <a:t>The </a:t>
            </a:r>
            <a:r>
              <a:rPr lang="en-US" dirty="0"/>
              <a:t>role of mechanisms to counter the pro-cyclical pattern that characterizes private capital </a:t>
            </a:r>
            <a:r>
              <a:rPr lang="en-US" dirty="0" smtClean="0"/>
              <a:t>flows;</a:t>
            </a:r>
            <a:endParaRPr lang="en-US" dirty="0"/>
          </a:p>
          <a:p>
            <a:pPr marL="514350" lvl="0" indent="-514350">
              <a:buFont typeface="+mj-lt"/>
              <a:buAutoNum type="arabicPeriod"/>
            </a:pPr>
            <a:r>
              <a:rPr lang="en-US" dirty="0" smtClean="0"/>
              <a:t>The </a:t>
            </a:r>
            <a:r>
              <a:rPr lang="en-US" dirty="0"/>
              <a:t>role of BRICS development bank in international development </a:t>
            </a:r>
            <a:r>
              <a:rPr lang="en-US" dirty="0" smtClean="0"/>
              <a:t>cooperation:</a:t>
            </a:r>
          </a:p>
          <a:p>
            <a:pPr lvl="1"/>
            <a:r>
              <a:rPr lang="en-US" dirty="0" smtClean="0"/>
              <a:t> “South-South </a:t>
            </a:r>
            <a:r>
              <a:rPr lang="en-US" dirty="0"/>
              <a:t>cooperation” framework, </a:t>
            </a:r>
            <a:endParaRPr lang="en-US" dirty="0" smtClean="0"/>
          </a:p>
          <a:p>
            <a:pPr lvl="1"/>
            <a:r>
              <a:rPr lang="en-US" dirty="0" smtClean="0"/>
              <a:t>Bank’s role </a:t>
            </a:r>
            <a:r>
              <a:rPr lang="en-US" dirty="0"/>
              <a:t>in counter-cyclical prudential regulations.</a:t>
            </a:r>
            <a:endParaRPr lang="ru-RU" dirty="0"/>
          </a:p>
          <a:p>
            <a:endParaRPr lang="ru-RU" dirty="0"/>
          </a:p>
        </p:txBody>
      </p:sp>
    </p:spTree>
    <p:extLst>
      <p:ext uri="{BB962C8B-B14F-4D97-AF65-F5344CB8AC3E}">
        <p14:creationId xmlns:p14="http://schemas.microsoft.com/office/powerpoint/2010/main" val="467440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BRICS Development Bank: the emergence of idea </a:t>
            </a:r>
            <a:endParaRPr lang="ru-RU" dirty="0"/>
          </a:p>
        </p:txBody>
      </p:sp>
      <p:sp>
        <p:nvSpPr>
          <p:cNvPr id="3" name="Объект 2"/>
          <p:cNvSpPr>
            <a:spLocks noGrp="1"/>
          </p:cNvSpPr>
          <p:nvPr>
            <p:ph idx="1"/>
          </p:nvPr>
        </p:nvSpPr>
        <p:spPr/>
        <p:txBody>
          <a:bodyPr>
            <a:normAutofit fontScale="85000" lnSpcReduction="20000"/>
          </a:bodyPr>
          <a:lstStyle/>
          <a:p>
            <a:r>
              <a:rPr lang="en-US" dirty="0" smtClean="0"/>
              <a:t>The incentive:</a:t>
            </a:r>
          </a:p>
          <a:p>
            <a:pPr lvl="1"/>
            <a:r>
              <a:rPr lang="en-US" dirty="0"/>
              <a:t>T</a:t>
            </a:r>
            <a:r>
              <a:rPr lang="en-US" dirty="0" smtClean="0"/>
              <a:t>o </a:t>
            </a:r>
            <a:r>
              <a:rPr lang="en-US" dirty="0"/>
              <a:t>create a development finance institution not dominated by developed </a:t>
            </a:r>
            <a:r>
              <a:rPr lang="en-US" dirty="0" smtClean="0"/>
              <a:t>countries</a:t>
            </a:r>
          </a:p>
          <a:p>
            <a:pPr lvl="1"/>
            <a:r>
              <a:rPr lang="en-US" dirty="0" smtClean="0"/>
              <a:t>To meet </a:t>
            </a:r>
            <a:r>
              <a:rPr lang="en-US" dirty="0"/>
              <a:t>the gap in lack of resources, </a:t>
            </a:r>
          </a:p>
          <a:p>
            <a:pPr lvl="1"/>
            <a:r>
              <a:rPr lang="en-US" dirty="0" smtClean="0"/>
              <a:t>To address </a:t>
            </a:r>
            <a:r>
              <a:rPr lang="en-US" dirty="0"/>
              <a:t>instability of the private capital flows in developing countries</a:t>
            </a:r>
            <a:r>
              <a:rPr lang="en-US" dirty="0" smtClean="0"/>
              <a:t>.</a:t>
            </a:r>
          </a:p>
          <a:p>
            <a:r>
              <a:rPr lang="en-US" dirty="0"/>
              <a:t>W</a:t>
            </a:r>
            <a:r>
              <a:rPr lang="en-US" dirty="0" smtClean="0"/>
              <a:t>ill </a:t>
            </a:r>
            <a:r>
              <a:rPr lang="en-US" dirty="0"/>
              <a:t>the BRICS Bank change </a:t>
            </a:r>
            <a:r>
              <a:rPr lang="en-US" dirty="0" smtClean="0"/>
              <a:t>“development” paradigm? </a:t>
            </a:r>
          </a:p>
          <a:p>
            <a:pPr lvl="1"/>
            <a:r>
              <a:rPr lang="en-US" b="1" i="1" dirty="0"/>
              <a:t>Directly</a:t>
            </a:r>
            <a:r>
              <a:rPr lang="en-US" dirty="0"/>
              <a:t> - through the way it operates as a public, multilateral development bank</a:t>
            </a:r>
            <a:r>
              <a:rPr lang="en-US" dirty="0" smtClean="0"/>
              <a:t>.</a:t>
            </a:r>
          </a:p>
          <a:p>
            <a:pPr lvl="2"/>
            <a:r>
              <a:rPr lang="en-US" dirty="0" smtClean="0"/>
              <a:t>Will be BRICS Bank different?</a:t>
            </a:r>
            <a:endParaRPr lang="ru-RU" dirty="0"/>
          </a:p>
          <a:p>
            <a:pPr lvl="1"/>
            <a:r>
              <a:rPr lang="en-US" b="1" i="1" dirty="0"/>
              <a:t>Indirectly</a:t>
            </a:r>
            <a:r>
              <a:rPr lang="en-US" dirty="0"/>
              <a:t> - through its </a:t>
            </a:r>
            <a:r>
              <a:rPr lang="en-US" dirty="0" smtClean="0"/>
              <a:t>wider impacts </a:t>
            </a:r>
            <a:r>
              <a:rPr lang="en-US" dirty="0"/>
              <a:t>on the </a:t>
            </a:r>
            <a:r>
              <a:rPr lang="en-US" dirty="0" smtClean="0"/>
              <a:t>development cooperation system.</a:t>
            </a:r>
            <a:endParaRPr lang="ru-RU" dirty="0"/>
          </a:p>
        </p:txBody>
      </p:sp>
    </p:spTree>
    <p:extLst>
      <p:ext uri="{BB962C8B-B14F-4D97-AF65-F5344CB8AC3E}">
        <p14:creationId xmlns:p14="http://schemas.microsoft.com/office/powerpoint/2010/main" val="3299175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BRICS Bank functions</a:t>
            </a:r>
            <a:endParaRPr lang="ru-RU" dirty="0"/>
          </a:p>
        </p:txBody>
      </p:sp>
      <p:sp>
        <p:nvSpPr>
          <p:cNvPr id="3" name="Объект 2"/>
          <p:cNvSpPr>
            <a:spLocks noGrp="1"/>
          </p:cNvSpPr>
          <p:nvPr>
            <p:ph idx="1"/>
          </p:nvPr>
        </p:nvSpPr>
        <p:spPr/>
        <p:txBody>
          <a:bodyPr>
            <a:normAutofit fontScale="55000" lnSpcReduction="20000"/>
          </a:bodyPr>
          <a:lstStyle/>
          <a:p>
            <a:r>
              <a:rPr lang="en-US" b="1" dirty="0" smtClean="0"/>
              <a:t>Lending to the sectors</a:t>
            </a:r>
            <a:r>
              <a:rPr lang="en-US" b="1" dirty="0"/>
              <a:t>:</a:t>
            </a:r>
            <a:r>
              <a:rPr lang="en-US" dirty="0"/>
              <a:t> </a:t>
            </a:r>
            <a:endParaRPr lang="ru-RU" dirty="0"/>
          </a:p>
          <a:p>
            <a:pPr lvl="1" algn="just"/>
            <a:r>
              <a:rPr lang="en-US" dirty="0"/>
              <a:t>Commercial banks focus on the most profitable activities, </a:t>
            </a:r>
            <a:r>
              <a:rPr lang="en-US" dirty="0" smtClean="0"/>
              <a:t>but development is not always a question of profit;</a:t>
            </a:r>
          </a:p>
          <a:p>
            <a:pPr lvl="1" algn="just"/>
            <a:r>
              <a:rPr lang="en-US" dirty="0"/>
              <a:t>Infrastructure and agriculture are other key sectors that commercial banks tend to </a:t>
            </a:r>
            <a:r>
              <a:rPr lang="en-US" dirty="0" smtClean="0"/>
              <a:t>neglect;</a:t>
            </a:r>
          </a:p>
          <a:p>
            <a:pPr lvl="1" algn="just"/>
            <a:r>
              <a:rPr lang="en-US" dirty="0" smtClean="0"/>
              <a:t>Some </a:t>
            </a:r>
            <a:r>
              <a:rPr lang="en-US" dirty="0"/>
              <a:t>key sectors, such as SME’s, are not particularly </a:t>
            </a:r>
            <a:r>
              <a:rPr lang="en-US" dirty="0" smtClean="0"/>
              <a:t>profitable; </a:t>
            </a:r>
          </a:p>
          <a:p>
            <a:pPr lvl="1" algn="just"/>
            <a:r>
              <a:rPr lang="en-US" dirty="0" smtClean="0"/>
              <a:t>Lending </a:t>
            </a:r>
            <a:r>
              <a:rPr lang="en-US" dirty="0"/>
              <a:t>small amounts to lots of small firms is far less appealing than lending large amounts to a few large firms</a:t>
            </a:r>
            <a:r>
              <a:rPr lang="en-US" dirty="0" smtClean="0"/>
              <a:t>.</a:t>
            </a:r>
            <a:endParaRPr lang="ru-RU" dirty="0"/>
          </a:p>
          <a:p>
            <a:r>
              <a:rPr lang="en-US" b="1" dirty="0" smtClean="0"/>
              <a:t>Providing </a:t>
            </a:r>
            <a:r>
              <a:rPr lang="en-US" b="1" dirty="0"/>
              <a:t>the right type of </a:t>
            </a:r>
            <a:r>
              <a:rPr lang="en-US" b="1" dirty="0" smtClean="0"/>
              <a:t>finance:</a:t>
            </a:r>
            <a:endParaRPr lang="ru-RU" dirty="0"/>
          </a:p>
          <a:p>
            <a:pPr lvl="1" algn="just"/>
            <a:r>
              <a:rPr lang="en-US" dirty="0"/>
              <a:t>Infrastructure projects need long-term </a:t>
            </a:r>
            <a:r>
              <a:rPr lang="en-US" dirty="0" smtClean="0"/>
              <a:t>finance, but commercial </a:t>
            </a:r>
            <a:r>
              <a:rPr lang="en-US" dirty="0"/>
              <a:t>banks are very bad at providing </a:t>
            </a:r>
            <a:r>
              <a:rPr lang="en-US" dirty="0" smtClean="0"/>
              <a:t>this</a:t>
            </a:r>
            <a:r>
              <a:rPr lang="en-US" dirty="0"/>
              <a:t>;</a:t>
            </a:r>
            <a:r>
              <a:rPr lang="en-US" dirty="0" smtClean="0"/>
              <a:t> </a:t>
            </a:r>
          </a:p>
          <a:p>
            <a:pPr lvl="1" algn="just"/>
            <a:r>
              <a:rPr lang="en-US" dirty="0" smtClean="0"/>
              <a:t>Development </a:t>
            </a:r>
            <a:r>
              <a:rPr lang="en-US" dirty="0"/>
              <a:t>banks can </a:t>
            </a:r>
            <a:r>
              <a:rPr lang="en-US" dirty="0" smtClean="0"/>
              <a:t>provide long-term financing; </a:t>
            </a:r>
          </a:p>
          <a:p>
            <a:pPr lvl="1" algn="just"/>
            <a:r>
              <a:rPr lang="en-US" dirty="0" smtClean="0"/>
              <a:t>Development banks may </a:t>
            </a:r>
            <a:r>
              <a:rPr lang="en-US" dirty="0"/>
              <a:t>also lend at below market rates when high social returns are achievable, but financial returns are low</a:t>
            </a:r>
            <a:r>
              <a:rPr lang="en-US" dirty="0" smtClean="0"/>
              <a:t>.</a:t>
            </a:r>
            <a:endParaRPr lang="ru-RU" dirty="0"/>
          </a:p>
          <a:p>
            <a:r>
              <a:rPr lang="en-US" b="1" dirty="0" smtClean="0"/>
              <a:t>Consider </a:t>
            </a:r>
            <a:r>
              <a:rPr lang="en-US" b="1" dirty="0"/>
              <a:t>the broader public good when taking </a:t>
            </a:r>
            <a:r>
              <a:rPr lang="en-US" b="1" dirty="0" smtClean="0"/>
              <a:t>decisions:</a:t>
            </a:r>
            <a:endParaRPr lang="ru-RU" dirty="0"/>
          </a:p>
          <a:p>
            <a:pPr lvl="1"/>
            <a:r>
              <a:rPr lang="en-US" dirty="0" smtClean="0"/>
              <a:t>Ensuring </a:t>
            </a:r>
            <a:r>
              <a:rPr lang="en-US" dirty="0"/>
              <a:t>good wages are paid and human rights respected may not increase a project’s financial returns, but are important for the broader public good.  </a:t>
            </a:r>
            <a:br>
              <a:rPr lang="en-US" dirty="0"/>
            </a:br>
            <a:endParaRPr lang="ru-RU" dirty="0"/>
          </a:p>
        </p:txBody>
      </p:sp>
    </p:spTree>
    <p:extLst>
      <p:ext uri="{BB962C8B-B14F-4D97-AF65-F5344CB8AC3E}">
        <p14:creationId xmlns:p14="http://schemas.microsoft.com/office/powerpoint/2010/main" val="3460511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BRICS Development Bank Indicators*</a:t>
            </a:r>
            <a:endParaRPr lang="ru-RU" dirty="0"/>
          </a:p>
        </p:txBody>
      </p:sp>
      <p:sp>
        <p:nvSpPr>
          <p:cNvPr id="3" name="Объект 2"/>
          <p:cNvSpPr>
            <a:spLocks noGrp="1"/>
          </p:cNvSpPr>
          <p:nvPr>
            <p:ph idx="1"/>
          </p:nvPr>
        </p:nvSpPr>
        <p:spPr/>
        <p:txBody>
          <a:bodyPr>
            <a:normAutofit fontScale="55000" lnSpcReduction="20000"/>
          </a:bodyPr>
          <a:lstStyle/>
          <a:p>
            <a:pPr lvl="0"/>
            <a:r>
              <a:rPr lang="en-US" b="1" dirty="0"/>
              <a:t>S</a:t>
            </a:r>
            <a:r>
              <a:rPr lang="en-US" b="1" dirty="0" smtClean="0"/>
              <a:t>ectors</a:t>
            </a:r>
            <a:r>
              <a:rPr lang="en-US" b="1" dirty="0"/>
              <a:t> </a:t>
            </a:r>
            <a:r>
              <a:rPr lang="en-US" b="1" dirty="0" smtClean="0"/>
              <a:t>Indicators:</a:t>
            </a:r>
          </a:p>
          <a:p>
            <a:pPr lvl="1"/>
            <a:r>
              <a:rPr lang="en-US" dirty="0" smtClean="0"/>
              <a:t>the </a:t>
            </a:r>
            <a:r>
              <a:rPr lang="en-US" dirty="0"/>
              <a:t>focus will be infrastructure, where there is a huge funding gap. </a:t>
            </a:r>
            <a:endParaRPr lang="en-US" dirty="0" smtClean="0"/>
          </a:p>
          <a:p>
            <a:pPr lvl="1"/>
            <a:r>
              <a:rPr lang="en-US" dirty="0" smtClean="0"/>
              <a:t>The </a:t>
            </a:r>
            <a:r>
              <a:rPr lang="en-US" dirty="0"/>
              <a:t>BRICS countries need </a:t>
            </a:r>
            <a:r>
              <a:rPr lang="en-US" dirty="0" smtClean="0"/>
              <a:t>USD4.5 </a:t>
            </a:r>
            <a:r>
              <a:rPr lang="en-US" dirty="0"/>
              <a:t>trillion of investment over the next 5 years; </a:t>
            </a:r>
            <a:endParaRPr lang="en-US" dirty="0" smtClean="0"/>
          </a:p>
          <a:p>
            <a:pPr lvl="1"/>
            <a:r>
              <a:rPr lang="en-US" dirty="0" smtClean="0"/>
              <a:t>the </a:t>
            </a:r>
            <a:r>
              <a:rPr lang="en-US" dirty="0"/>
              <a:t>infrastructure financing gap in Africa is </a:t>
            </a:r>
            <a:r>
              <a:rPr lang="en-US" dirty="0" smtClean="0"/>
              <a:t>USD50 </a:t>
            </a:r>
            <a:r>
              <a:rPr lang="en-US" dirty="0"/>
              <a:t>billion per year. </a:t>
            </a:r>
            <a:endParaRPr lang="en-US" dirty="0" smtClean="0"/>
          </a:p>
          <a:p>
            <a:r>
              <a:rPr lang="en-US" b="1" dirty="0"/>
              <a:t>F</a:t>
            </a:r>
            <a:r>
              <a:rPr lang="en-US" b="1" dirty="0" smtClean="0"/>
              <a:t>inancing mechanisms indicators</a:t>
            </a:r>
            <a:r>
              <a:rPr lang="en-US" dirty="0"/>
              <a:t>:</a:t>
            </a:r>
            <a:r>
              <a:rPr lang="en-US" dirty="0" smtClean="0"/>
              <a:t> </a:t>
            </a:r>
          </a:p>
          <a:p>
            <a:pPr lvl="1"/>
            <a:r>
              <a:rPr lang="en-US" dirty="0" smtClean="0"/>
              <a:t>Public </a:t>
            </a:r>
            <a:r>
              <a:rPr lang="en-US" dirty="0"/>
              <a:t>banks in some BRICS countries have shown a greater willingness to provide concessional loans than the World Bank and RDBs. </a:t>
            </a:r>
            <a:endParaRPr lang="en-US" dirty="0" smtClean="0"/>
          </a:p>
          <a:p>
            <a:pPr lvl="1"/>
            <a:r>
              <a:rPr lang="en-US" dirty="0" smtClean="0"/>
              <a:t>Brazil played </a:t>
            </a:r>
            <a:r>
              <a:rPr lang="en-US" dirty="0"/>
              <a:t>an important counter-cyclical financing role in the 2007-8 crisis, and are the main sources of long-term finance. </a:t>
            </a:r>
            <a:endParaRPr lang="en-US" dirty="0" smtClean="0"/>
          </a:p>
          <a:p>
            <a:pPr lvl="1"/>
            <a:r>
              <a:rPr lang="en-US" dirty="0" smtClean="0"/>
              <a:t>Importantly</a:t>
            </a:r>
            <a:r>
              <a:rPr lang="en-US" dirty="0"/>
              <a:t>, the BRICS bank is likely to be less ideologically fixated on providing finance at market rates than current institutions.</a:t>
            </a:r>
            <a:endParaRPr lang="ru-RU" dirty="0"/>
          </a:p>
          <a:p>
            <a:pPr lvl="0"/>
            <a:r>
              <a:rPr lang="en-US" b="1" dirty="0"/>
              <a:t>N</a:t>
            </a:r>
            <a:r>
              <a:rPr lang="en-US" b="1" dirty="0" smtClean="0"/>
              <a:t>on-financial </a:t>
            </a:r>
            <a:r>
              <a:rPr lang="en-US" b="1" dirty="0"/>
              <a:t>aspects of </a:t>
            </a:r>
            <a:r>
              <a:rPr lang="en-US" b="1" dirty="0" smtClean="0"/>
              <a:t>lending indicators</a:t>
            </a:r>
            <a:r>
              <a:rPr lang="en-US" dirty="0"/>
              <a:t>:</a:t>
            </a:r>
            <a:r>
              <a:rPr lang="en-US" dirty="0" smtClean="0"/>
              <a:t> </a:t>
            </a:r>
          </a:p>
          <a:p>
            <a:pPr lvl="0"/>
            <a:r>
              <a:rPr lang="en-US" dirty="0" smtClean="0"/>
              <a:t>What will </a:t>
            </a:r>
            <a:r>
              <a:rPr lang="en-US" dirty="0"/>
              <a:t>local communities have in projects? </a:t>
            </a:r>
            <a:endParaRPr lang="en-US" dirty="0" smtClean="0"/>
          </a:p>
          <a:p>
            <a:pPr lvl="0"/>
            <a:r>
              <a:rPr lang="en-US" dirty="0" smtClean="0"/>
              <a:t>What </a:t>
            </a:r>
            <a:r>
              <a:rPr lang="en-US" dirty="0"/>
              <a:t>weight will be given to human rights and other social factors? </a:t>
            </a:r>
            <a:endParaRPr lang="en-US" dirty="0" smtClean="0"/>
          </a:p>
          <a:p>
            <a:pPr lvl="0"/>
            <a:r>
              <a:rPr lang="en-US" dirty="0" smtClean="0"/>
              <a:t>Will </a:t>
            </a:r>
            <a:r>
              <a:rPr lang="en-US" dirty="0"/>
              <a:t>potential projects’ real environmental impact be taken into account when taking decisions? </a:t>
            </a:r>
            <a:endParaRPr lang="en-US" dirty="0" smtClean="0"/>
          </a:p>
          <a:p>
            <a:pPr lvl="0"/>
            <a:r>
              <a:rPr lang="ru-RU" dirty="0" err="1" smtClean="0"/>
              <a:t>How</a:t>
            </a:r>
            <a:r>
              <a:rPr lang="ru-RU" dirty="0" smtClean="0"/>
              <a:t> </a:t>
            </a:r>
            <a:r>
              <a:rPr lang="ru-RU" dirty="0" err="1"/>
              <a:t>transparent</a:t>
            </a:r>
            <a:r>
              <a:rPr lang="ru-RU" dirty="0"/>
              <a:t> </a:t>
            </a:r>
            <a:r>
              <a:rPr lang="ru-RU" dirty="0" err="1"/>
              <a:t>will</a:t>
            </a:r>
            <a:r>
              <a:rPr lang="ru-RU" dirty="0"/>
              <a:t> </a:t>
            </a:r>
            <a:r>
              <a:rPr lang="ru-RU" dirty="0" err="1"/>
              <a:t>the</a:t>
            </a:r>
            <a:r>
              <a:rPr lang="ru-RU" dirty="0"/>
              <a:t> </a:t>
            </a:r>
            <a:r>
              <a:rPr lang="ru-RU" dirty="0" err="1"/>
              <a:t>Bank</a:t>
            </a:r>
            <a:r>
              <a:rPr lang="ru-RU" dirty="0"/>
              <a:t> </a:t>
            </a:r>
            <a:r>
              <a:rPr lang="ru-RU" dirty="0" err="1"/>
              <a:t>be</a:t>
            </a:r>
            <a:r>
              <a:rPr lang="ru-RU" dirty="0"/>
              <a:t> </a:t>
            </a:r>
            <a:r>
              <a:rPr lang="ru-RU" dirty="0" err="1"/>
              <a:t>in</a:t>
            </a:r>
            <a:r>
              <a:rPr lang="ru-RU" dirty="0"/>
              <a:t> </a:t>
            </a:r>
            <a:r>
              <a:rPr lang="ru-RU" dirty="0" err="1"/>
              <a:t>its</a:t>
            </a:r>
            <a:r>
              <a:rPr lang="ru-RU" dirty="0"/>
              <a:t> </a:t>
            </a:r>
            <a:r>
              <a:rPr lang="ru-RU" dirty="0" err="1"/>
              <a:t>operations</a:t>
            </a:r>
            <a:r>
              <a:rPr lang="ru-RU" dirty="0"/>
              <a:t>?</a:t>
            </a:r>
          </a:p>
          <a:p>
            <a:endParaRPr lang="ru-RU" dirty="0"/>
          </a:p>
        </p:txBody>
      </p:sp>
      <p:sp>
        <p:nvSpPr>
          <p:cNvPr id="4" name="TextBox 3"/>
          <p:cNvSpPr txBox="1"/>
          <p:nvPr/>
        </p:nvSpPr>
        <p:spPr>
          <a:xfrm>
            <a:off x="899592" y="6309320"/>
            <a:ext cx="2982483" cy="369332"/>
          </a:xfrm>
          <a:prstGeom prst="rect">
            <a:avLst/>
          </a:prstGeom>
          <a:noFill/>
        </p:spPr>
        <p:txBody>
          <a:bodyPr wrap="none" rtlCol="0">
            <a:spAutoFit/>
          </a:bodyPr>
          <a:lstStyle/>
          <a:p>
            <a:r>
              <a:rPr lang="en-US" dirty="0" smtClean="0"/>
              <a:t>*Suggested by Stephen Spratt</a:t>
            </a:r>
            <a:endParaRPr lang="ru-RU" dirty="0"/>
          </a:p>
        </p:txBody>
      </p:sp>
    </p:spTree>
    <p:extLst>
      <p:ext uri="{BB962C8B-B14F-4D97-AF65-F5344CB8AC3E}">
        <p14:creationId xmlns:p14="http://schemas.microsoft.com/office/powerpoint/2010/main" val="1114496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BRICS Development Bank: the way forward</a:t>
            </a:r>
            <a:endParaRPr lang="ru-RU" dirty="0"/>
          </a:p>
        </p:txBody>
      </p:sp>
      <p:sp>
        <p:nvSpPr>
          <p:cNvPr id="3" name="Объект 2"/>
          <p:cNvSpPr>
            <a:spLocks noGrp="1"/>
          </p:cNvSpPr>
          <p:nvPr>
            <p:ph idx="1"/>
          </p:nvPr>
        </p:nvSpPr>
        <p:spPr/>
        <p:txBody>
          <a:bodyPr>
            <a:normAutofit fontScale="70000" lnSpcReduction="20000"/>
          </a:bodyPr>
          <a:lstStyle/>
          <a:p>
            <a:pPr lvl="0"/>
            <a:r>
              <a:rPr lang="en-US" dirty="0"/>
              <a:t>Will the BRICS provide capital in line with their economic weight, or equal amounts?</a:t>
            </a:r>
            <a:endParaRPr lang="ru-RU" dirty="0"/>
          </a:p>
          <a:p>
            <a:pPr lvl="0"/>
            <a:r>
              <a:rPr lang="en-US" dirty="0"/>
              <a:t>Will voting rights reflect these different contributions, or other considerations?</a:t>
            </a:r>
            <a:endParaRPr lang="ru-RU" dirty="0"/>
          </a:p>
          <a:p>
            <a:pPr lvl="0"/>
            <a:r>
              <a:rPr lang="en-US" dirty="0" smtClean="0"/>
              <a:t>Will </a:t>
            </a:r>
            <a:r>
              <a:rPr lang="en-US" dirty="0"/>
              <a:t>non-BRIC countries have in the Bank’s activities?</a:t>
            </a:r>
            <a:endParaRPr lang="ru-RU" dirty="0"/>
          </a:p>
          <a:p>
            <a:pPr lvl="0"/>
            <a:r>
              <a:rPr lang="en-US" dirty="0"/>
              <a:t>How will be the Bank be financed beyond its initial </a:t>
            </a:r>
            <a:r>
              <a:rPr lang="en-US" dirty="0" smtClean="0"/>
              <a:t>capitalization?</a:t>
            </a:r>
            <a:endParaRPr lang="ru-RU" dirty="0"/>
          </a:p>
          <a:p>
            <a:pPr lvl="0"/>
            <a:r>
              <a:rPr lang="en-US" dirty="0"/>
              <a:t>How broad or narrow will the bank’s mandate be in terms of countries, sectors, and potential financing instruments, including concessional finance?</a:t>
            </a:r>
            <a:endParaRPr lang="ru-RU" dirty="0"/>
          </a:p>
          <a:p>
            <a:pPr lvl="0"/>
            <a:r>
              <a:rPr lang="en-US" dirty="0"/>
              <a:t>What role will non-financial factors play in its lending decisions?</a:t>
            </a:r>
            <a:endParaRPr lang="ru-RU" dirty="0"/>
          </a:p>
          <a:p>
            <a:pPr lvl="0"/>
            <a:r>
              <a:rPr lang="en-US" dirty="0"/>
              <a:t>How will its performance be assessed?</a:t>
            </a:r>
            <a:endParaRPr lang="ru-RU" dirty="0"/>
          </a:p>
          <a:p>
            <a:pPr marL="0" indent="0">
              <a:buNone/>
            </a:pPr>
            <a:r>
              <a:rPr lang="en-US" dirty="0" smtClean="0"/>
              <a:t>NB: The </a:t>
            </a:r>
            <a:r>
              <a:rPr lang="en-US" dirty="0"/>
              <a:t>World Bank will have a serious competitor for the first time. </a:t>
            </a:r>
            <a:endParaRPr lang="ru-RU" dirty="0"/>
          </a:p>
          <a:p>
            <a:endParaRPr lang="ru-RU" dirty="0"/>
          </a:p>
        </p:txBody>
      </p:sp>
    </p:spTree>
    <p:extLst>
      <p:ext uri="{BB962C8B-B14F-4D97-AF65-F5344CB8AC3E}">
        <p14:creationId xmlns:p14="http://schemas.microsoft.com/office/powerpoint/2010/main" val="2895616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fontScale="90000"/>
          </a:bodyPr>
          <a:lstStyle/>
          <a:p>
            <a:r>
              <a:rPr lang="en-US" sz="2400" b="1" dirty="0"/>
              <a:t>The volatility of private capital flows in developing countries and the potential role of BRICS development bank to counter pro-cyclicality of </a:t>
            </a:r>
            <a:r>
              <a:rPr lang="en-US" sz="2400" b="1" dirty="0" smtClean="0"/>
              <a:t>investments</a:t>
            </a:r>
            <a:endParaRPr lang="ru-RU" sz="2400" dirty="0"/>
          </a:p>
        </p:txBody>
      </p:sp>
      <p:sp>
        <p:nvSpPr>
          <p:cNvPr id="3" name="Объект 2"/>
          <p:cNvSpPr>
            <a:spLocks noGrp="1"/>
          </p:cNvSpPr>
          <p:nvPr>
            <p:ph idx="1"/>
          </p:nvPr>
        </p:nvSpPr>
        <p:spPr/>
        <p:txBody>
          <a:bodyPr>
            <a:normAutofit fontScale="62500" lnSpcReduction="20000"/>
          </a:bodyPr>
          <a:lstStyle/>
          <a:p>
            <a:r>
              <a:rPr lang="en-US" dirty="0"/>
              <a:t>At the current stage several options are available for developing countries to counter the pro-cyclical pattern that characterizes private capital flows. </a:t>
            </a:r>
            <a:endParaRPr lang="en-US" dirty="0" smtClean="0"/>
          </a:p>
          <a:p>
            <a:pPr lvl="1"/>
            <a:r>
              <a:rPr lang="en-US" dirty="0" smtClean="0"/>
              <a:t>designing </a:t>
            </a:r>
            <a:r>
              <a:rPr lang="en-US" dirty="0"/>
              <a:t>mechanisms to encourage more stable private flows (counter-cyclical guarantees) or that distributing better the risk faced developing countries throughout the business cycle; </a:t>
            </a:r>
            <a:endParaRPr lang="en-US" dirty="0" smtClean="0"/>
          </a:p>
          <a:p>
            <a:pPr lvl="1"/>
            <a:r>
              <a:rPr lang="en-US" dirty="0" smtClean="0"/>
              <a:t>introducing </a:t>
            </a:r>
            <a:r>
              <a:rPr lang="en-US" dirty="0"/>
              <a:t>prudential capital accounts regulations and adopting counter-cyclical prudential regulations for the domestic financial system. </a:t>
            </a:r>
            <a:endParaRPr lang="en-US" dirty="0" smtClean="0"/>
          </a:p>
          <a:p>
            <a:r>
              <a:rPr lang="en-US" dirty="0" smtClean="0"/>
              <a:t>Not </a:t>
            </a:r>
            <a:r>
              <a:rPr lang="en-US" dirty="0"/>
              <a:t>all of the above mentioned mechanisms are effectively used in developing countries. </a:t>
            </a:r>
            <a:endParaRPr lang="en-US" dirty="0" smtClean="0"/>
          </a:p>
          <a:p>
            <a:r>
              <a:rPr lang="en-US" dirty="0" smtClean="0"/>
              <a:t>Moreover</a:t>
            </a:r>
            <a:r>
              <a:rPr lang="en-US" dirty="0"/>
              <a:t>, many of them do not have such institutions, which could support the development and effective use of these mechanisms (e.g., in the development of domestic bonds market), as well as to exercise prudential regulations on the capital account and counter-cyclical prudential regulations. </a:t>
            </a:r>
            <a:endParaRPr lang="en-US" dirty="0" smtClean="0"/>
          </a:p>
          <a:p>
            <a:r>
              <a:rPr lang="en-US" dirty="0" smtClean="0"/>
              <a:t>BRICS </a:t>
            </a:r>
            <a:r>
              <a:rPr lang="en-US" dirty="0"/>
              <a:t>development bank as a new MDB could meet this gap. </a:t>
            </a:r>
            <a:endParaRPr lang="ru-RU" dirty="0"/>
          </a:p>
          <a:p>
            <a:endParaRPr lang="ru-RU" dirty="0"/>
          </a:p>
        </p:txBody>
      </p:sp>
    </p:spTree>
    <p:extLst>
      <p:ext uri="{BB962C8B-B14F-4D97-AF65-F5344CB8AC3E}">
        <p14:creationId xmlns:p14="http://schemas.microsoft.com/office/powerpoint/2010/main" val="79053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en-US" sz="2800" b="1" dirty="0"/>
              <a:t>Why does macroeconomic volatility appear to be</a:t>
            </a:r>
            <a:br>
              <a:rPr lang="en-US" sz="2800" b="1" dirty="0"/>
            </a:br>
            <a:r>
              <a:rPr lang="en-US" sz="2800" b="1" dirty="0"/>
              <a:t>especially harmful for the poor?</a:t>
            </a:r>
            <a:endParaRPr lang="ru-RU" sz="2800" b="1" dirty="0"/>
          </a:p>
        </p:txBody>
      </p:sp>
      <p:sp>
        <p:nvSpPr>
          <p:cNvPr id="3" name="Объект 2"/>
          <p:cNvSpPr>
            <a:spLocks noGrp="1"/>
          </p:cNvSpPr>
          <p:nvPr>
            <p:ph idx="1"/>
          </p:nvPr>
        </p:nvSpPr>
        <p:spPr/>
        <p:txBody>
          <a:bodyPr>
            <a:normAutofit lnSpcReduction="10000"/>
          </a:bodyPr>
          <a:lstStyle/>
          <a:p>
            <a:r>
              <a:rPr lang="en-US" dirty="0"/>
              <a:t>P</a:t>
            </a:r>
            <a:r>
              <a:rPr lang="en-US" dirty="0" smtClean="0"/>
              <a:t>oor </a:t>
            </a:r>
            <a:r>
              <a:rPr lang="en-US" dirty="0"/>
              <a:t>have the least access to </a:t>
            </a:r>
            <a:r>
              <a:rPr lang="en-US" dirty="0" smtClean="0"/>
              <a:t>financial</a:t>
            </a:r>
            <a:r>
              <a:rPr lang="ru-RU" dirty="0" smtClean="0"/>
              <a:t> </a:t>
            </a:r>
            <a:r>
              <a:rPr lang="en-US" dirty="0" smtClean="0"/>
              <a:t>markets</a:t>
            </a:r>
            <a:r>
              <a:rPr lang="ru-RU" dirty="0" smtClean="0"/>
              <a:t>:</a:t>
            </a:r>
          </a:p>
          <a:p>
            <a:pPr lvl="1"/>
            <a:r>
              <a:rPr lang="en-US" dirty="0" smtClean="0"/>
              <a:t>difficult</a:t>
            </a:r>
            <a:r>
              <a:rPr lang="en-US" dirty="0"/>
              <a:t>y</a:t>
            </a:r>
            <a:r>
              <a:rPr lang="en-US" dirty="0" smtClean="0"/>
              <a:t> in making diversification </a:t>
            </a:r>
            <a:r>
              <a:rPr lang="en-US" dirty="0"/>
              <a:t>the </a:t>
            </a:r>
            <a:r>
              <a:rPr lang="en-US" dirty="0" smtClean="0"/>
              <a:t>risks associated</a:t>
            </a:r>
            <a:r>
              <a:rPr lang="ru-RU" dirty="0" smtClean="0"/>
              <a:t> </a:t>
            </a:r>
            <a:r>
              <a:rPr lang="en-US" dirty="0" smtClean="0"/>
              <a:t>with their </a:t>
            </a:r>
            <a:r>
              <a:rPr lang="en-US" dirty="0"/>
              <a:t>income, which is often based on a narrow set of </a:t>
            </a:r>
            <a:r>
              <a:rPr lang="en-US" dirty="0" smtClean="0"/>
              <a:t>sources;</a:t>
            </a:r>
          </a:p>
          <a:p>
            <a:r>
              <a:rPr lang="en-US" dirty="0"/>
              <a:t>D</a:t>
            </a:r>
            <a:r>
              <a:rPr lang="en-US" dirty="0" smtClean="0"/>
              <a:t>irect affect </a:t>
            </a:r>
            <a:r>
              <a:rPr lang="en-US" dirty="0"/>
              <a:t>by changes in government </a:t>
            </a:r>
            <a:r>
              <a:rPr lang="en-US" dirty="0" smtClean="0"/>
              <a:t>spending:</a:t>
            </a:r>
          </a:p>
          <a:p>
            <a:pPr lvl="1"/>
            <a:r>
              <a:rPr lang="en-US" dirty="0" smtClean="0"/>
              <a:t>Health and education;</a:t>
            </a:r>
          </a:p>
          <a:p>
            <a:pPr lvl="1"/>
            <a:r>
              <a:rPr lang="en-US" dirty="0" err="1" smtClean="0"/>
              <a:t>Procyclical</a:t>
            </a:r>
            <a:r>
              <a:rPr lang="en-US" dirty="0" smtClean="0"/>
              <a:t> fiscal policy.</a:t>
            </a:r>
            <a:endParaRPr lang="ru-RU" dirty="0"/>
          </a:p>
        </p:txBody>
      </p:sp>
    </p:spTree>
    <p:extLst>
      <p:ext uri="{BB962C8B-B14F-4D97-AF65-F5344CB8AC3E}">
        <p14:creationId xmlns:p14="http://schemas.microsoft.com/office/powerpoint/2010/main" val="1526763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Financial integration</a:t>
            </a:r>
            <a:endParaRPr lang="ru-RU" dirty="0"/>
          </a:p>
        </p:txBody>
      </p:sp>
      <p:sp>
        <p:nvSpPr>
          <p:cNvPr id="3" name="Объект 2"/>
          <p:cNvSpPr>
            <a:spLocks noGrp="1"/>
          </p:cNvSpPr>
          <p:nvPr>
            <p:ph idx="1"/>
          </p:nvPr>
        </p:nvSpPr>
        <p:spPr/>
        <p:txBody>
          <a:bodyPr>
            <a:normAutofit fontScale="92500" lnSpcReduction="20000"/>
          </a:bodyPr>
          <a:lstStyle/>
          <a:p>
            <a:r>
              <a:rPr lang="en-US" dirty="0" smtClean="0"/>
              <a:t>Benefits for developing countries:</a:t>
            </a:r>
          </a:p>
          <a:p>
            <a:pPr lvl="1"/>
            <a:r>
              <a:rPr lang="en-US" dirty="0" smtClean="0"/>
              <a:t>Simultaneous to </a:t>
            </a:r>
            <a:r>
              <a:rPr lang="en-US" dirty="0"/>
              <a:t>improve governance, </a:t>
            </a:r>
            <a:r>
              <a:rPr lang="en-US" dirty="0" smtClean="0"/>
              <a:t>transparency, and </a:t>
            </a:r>
            <a:r>
              <a:rPr lang="en-US" dirty="0"/>
              <a:t>financial-sector </a:t>
            </a:r>
            <a:r>
              <a:rPr lang="en-US" dirty="0" smtClean="0"/>
              <a:t>regulation;</a:t>
            </a:r>
          </a:p>
          <a:p>
            <a:pPr lvl="1"/>
            <a:r>
              <a:rPr lang="en-US" dirty="0"/>
              <a:t>Moving to more flexible exchange rate </a:t>
            </a:r>
            <a:r>
              <a:rPr lang="en-US" dirty="0" smtClean="0"/>
              <a:t>regimes alleviate the risks;</a:t>
            </a:r>
          </a:p>
          <a:p>
            <a:pPr lvl="2"/>
            <a:r>
              <a:rPr lang="en-US" dirty="0"/>
              <a:t>E</a:t>
            </a:r>
            <a:r>
              <a:rPr lang="en-US" dirty="0" smtClean="0"/>
              <a:t>xcessive </a:t>
            </a:r>
            <a:r>
              <a:rPr lang="en-US" dirty="0"/>
              <a:t>reliance on fixed exchange rate regimes has been a </a:t>
            </a:r>
            <a:r>
              <a:rPr lang="en-US" dirty="0" smtClean="0"/>
              <a:t>major contributory </a:t>
            </a:r>
            <a:r>
              <a:rPr lang="en-US" dirty="0"/>
              <a:t>factor to financial crises in emerging-market countries </a:t>
            </a:r>
            <a:r>
              <a:rPr lang="en-US" dirty="0" smtClean="0"/>
              <a:t>over the </a:t>
            </a:r>
            <a:r>
              <a:rPr lang="en-US" dirty="0"/>
              <a:t>past fifteen </a:t>
            </a:r>
            <a:r>
              <a:rPr lang="en-US" dirty="0" smtClean="0"/>
              <a:t>years;</a:t>
            </a:r>
          </a:p>
          <a:p>
            <a:pPr lvl="1"/>
            <a:r>
              <a:rPr lang="en-US" dirty="0"/>
              <a:t>C</a:t>
            </a:r>
            <a:r>
              <a:rPr lang="en-US" dirty="0" smtClean="0"/>
              <a:t>ountries </a:t>
            </a:r>
            <a:r>
              <a:rPr lang="en-US" dirty="0"/>
              <a:t>that consistently face problems associated with government </a:t>
            </a:r>
            <a:r>
              <a:rPr lang="en-US" dirty="0" smtClean="0"/>
              <a:t>debt are more likely </a:t>
            </a:r>
            <a:r>
              <a:rPr lang="en-US" dirty="0"/>
              <a:t>to benefit from financial globalization if their governments </a:t>
            </a:r>
            <a:r>
              <a:rPr lang="en-US" dirty="0" smtClean="0"/>
              <a:t>simultaneously take </a:t>
            </a:r>
            <a:r>
              <a:rPr lang="en-US" dirty="0"/>
              <a:t>measures to avoid an excessive buildup of debt.</a:t>
            </a:r>
            <a:endParaRPr lang="en-US" dirty="0" smtClean="0"/>
          </a:p>
          <a:p>
            <a:endParaRPr lang="ru-RU" dirty="0"/>
          </a:p>
        </p:txBody>
      </p:sp>
    </p:spTree>
    <p:extLst>
      <p:ext uri="{BB962C8B-B14F-4D97-AF65-F5344CB8AC3E}">
        <p14:creationId xmlns:p14="http://schemas.microsoft.com/office/powerpoint/2010/main" val="302099145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594</Words>
  <Application>Microsoft Office PowerPoint</Application>
  <PresentationFormat>On-screen Show (4:3)</PresentationFormat>
  <Paragraphs>73</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Тема Office</vt:lpstr>
      <vt:lpstr>Session 8. The volatility of private capital flows in developing countries and the potential role of BRICS development bank to counter pro-cyclicality of investments </vt:lpstr>
      <vt:lpstr>Session Overview</vt:lpstr>
      <vt:lpstr>BRICS Development Bank: the emergence of idea </vt:lpstr>
      <vt:lpstr>BRICS Bank functions</vt:lpstr>
      <vt:lpstr>BRICS Development Bank Indicators*</vt:lpstr>
      <vt:lpstr>BRICS Development Bank: the way forward</vt:lpstr>
      <vt:lpstr>The volatility of private capital flows in developing countries and the potential role of BRICS development bank to counter pro-cyclicality of investments</vt:lpstr>
      <vt:lpstr>Why does macroeconomic volatility appear to be especially harmful for the poor?</vt:lpstr>
      <vt:lpstr>Financial integration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Юрий</dc:creator>
  <cp:lastModifiedBy>Beth Mudford</cp:lastModifiedBy>
  <cp:revision>29</cp:revision>
  <dcterms:created xsi:type="dcterms:W3CDTF">2013-11-16T18:25:00Z</dcterms:created>
  <dcterms:modified xsi:type="dcterms:W3CDTF">2014-12-02T15:40:23Z</dcterms:modified>
</cp:coreProperties>
</file>